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handoutMasterIdLst>
    <p:handoutMasterId r:id="rId83"/>
  </p:handoutMasterIdLst>
  <p:sldIdLst>
    <p:sldId id="256" r:id="rId2"/>
    <p:sldId id="257" r:id="rId3"/>
    <p:sldId id="325" r:id="rId4"/>
    <p:sldId id="326" r:id="rId5"/>
    <p:sldId id="258" r:id="rId6"/>
    <p:sldId id="261" r:id="rId7"/>
    <p:sldId id="264" r:id="rId8"/>
    <p:sldId id="265" r:id="rId9"/>
    <p:sldId id="266" r:id="rId10"/>
    <p:sldId id="267" r:id="rId11"/>
    <p:sldId id="281" r:id="rId12"/>
    <p:sldId id="321" r:id="rId13"/>
    <p:sldId id="324" r:id="rId14"/>
    <p:sldId id="268" r:id="rId15"/>
    <p:sldId id="269" r:id="rId16"/>
    <p:sldId id="270" r:id="rId17"/>
    <p:sldId id="271" r:id="rId18"/>
    <p:sldId id="272" r:id="rId19"/>
    <p:sldId id="273" r:id="rId20"/>
    <p:sldId id="274" r:id="rId21"/>
    <p:sldId id="275" r:id="rId22"/>
    <p:sldId id="276" r:id="rId23"/>
    <p:sldId id="277" r:id="rId24"/>
    <p:sldId id="305" r:id="rId25"/>
    <p:sldId id="306" r:id="rId26"/>
    <p:sldId id="312" r:id="rId27"/>
    <p:sldId id="307" r:id="rId28"/>
    <p:sldId id="282" r:id="rId29"/>
    <p:sldId id="316" r:id="rId30"/>
    <p:sldId id="334" r:id="rId31"/>
    <p:sldId id="317" r:id="rId32"/>
    <p:sldId id="320" r:id="rId33"/>
    <p:sldId id="327" r:id="rId34"/>
    <p:sldId id="328" r:id="rId35"/>
    <p:sldId id="278" r:id="rId36"/>
    <p:sldId id="279" r:id="rId37"/>
    <p:sldId id="280" r:id="rId38"/>
    <p:sldId id="283" r:id="rId39"/>
    <p:sldId id="284" r:id="rId40"/>
    <p:sldId id="300" r:id="rId41"/>
    <p:sldId id="301" r:id="rId42"/>
    <p:sldId id="308" r:id="rId43"/>
    <p:sldId id="314" r:id="rId44"/>
    <p:sldId id="313" r:id="rId45"/>
    <p:sldId id="309" r:id="rId46"/>
    <p:sldId id="302" r:id="rId47"/>
    <p:sldId id="303" r:id="rId48"/>
    <p:sldId id="304" r:id="rId49"/>
    <p:sldId id="329" r:id="rId50"/>
    <p:sldId id="330" r:id="rId51"/>
    <p:sldId id="287" r:id="rId52"/>
    <p:sldId id="285" r:id="rId53"/>
    <p:sldId id="286" r:id="rId54"/>
    <p:sldId id="288" r:id="rId55"/>
    <p:sldId id="289" r:id="rId56"/>
    <p:sldId id="290" r:id="rId57"/>
    <p:sldId id="291" r:id="rId58"/>
    <p:sldId id="292" r:id="rId59"/>
    <p:sldId id="293" r:id="rId60"/>
    <p:sldId id="262" r:id="rId61"/>
    <p:sldId id="263" r:id="rId62"/>
    <p:sldId id="294" r:id="rId63"/>
    <p:sldId id="295" r:id="rId64"/>
    <p:sldId id="296" r:id="rId65"/>
    <p:sldId id="297" r:id="rId66"/>
    <p:sldId id="298" r:id="rId67"/>
    <p:sldId id="299" r:id="rId68"/>
    <p:sldId id="310" r:id="rId69"/>
    <p:sldId id="311" r:id="rId70"/>
    <p:sldId id="318" r:id="rId71"/>
    <p:sldId id="319" r:id="rId72"/>
    <p:sldId id="336" r:id="rId73"/>
    <p:sldId id="335" r:id="rId74"/>
    <p:sldId id="322" r:id="rId75"/>
    <p:sldId id="331" r:id="rId76"/>
    <p:sldId id="332" r:id="rId77"/>
    <p:sldId id="333" r:id="rId78"/>
    <p:sldId id="323" r:id="rId79"/>
    <p:sldId id="337" r:id="rId80"/>
    <p:sldId id="315" r:id="rId8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12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2" d="100"/>
          <a:sy n="52" d="100"/>
        </p:scale>
        <p:origin x="-979"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35916C8-4CEB-4DD8-851C-3D704D154A58}" type="datetimeFigureOut">
              <a:rPr lang="en-US" smtClean="0"/>
              <a:t>4/26/2018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6C577A0-665F-4EE4-9A44-D70E3E9EEC0A}" type="slidenum">
              <a:rPr lang="en-US" smtClean="0"/>
              <a:t>‹#›</a:t>
            </a:fld>
            <a:endParaRPr lang="en-US"/>
          </a:p>
        </p:txBody>
      </p:sp>
    </p:spTree>
    <p:extLst>
      <p:ext uri="{BB962C8B-B14F-4D97-AF65-F5344CB8AC3E}">
        <p14:creationId xmlns:p14="http://schemas.microsoft.com/office/powerpoint/2010/main" val="605001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CB62416-6156-48CA-B4B5-03D6C4D580A7}" type="datetimeFigureOut">
              <a:rPr lang="en-US" smtClean="0"/>
              <a:t>4/26/2018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AE62529-C56A-4281-A507-C1835B174611}" type="slidenum">
              <a:rPr lang="en-US" smtClean="0"/>
              <a:t>‹#›</a:t>
            </a:fld>
            <a:endParaRPr lang="en-US"/>
          </a:p>
        </p:txBody>
      </p:sp>
    </p:spTree>
    <p:extLst>
      <p:ext uri="{BB962C8B-B14F-4D97-AF65-F5344CB8AC3E}">
        <p14:creationId xmlns:p14="http://schemas.microsoft.com/office/powerpoint/2010/main" val="350513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DD4D1B-5C3F-914D-B99A-364A46701C5A}" type="datetimeFigureOut">
              <a:rPr lang="en-US" smtClean="0"/>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BE6332-4F5F-6F4F-8438-98FF3792B80D}" type="slidenum">
              <a:rPr lang="en-US" smtClean="0"/>
              <a:t>‹#›</a:t>
            </a:fld>
            <a:endParaRPr lang="en-US" dirty="0"/>
          </a:p>
        </p:txBody>
      </p:sp>
    </p:spTree>
    <p:extLst>
      <p:ext uri="{BB962C8B-B14F-4D97-AF65-F5344CB8AC3E}">
        <p14:creationId xmlns:p14="http://schemas.microsoft.com/office/powerpoint/2010/main" val="32779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D4D1B-5C3F-914D-B99A-364A46701C5A}" type="datetimeFigureOut">
              <a:rPr lang="en-US" smtClean="0"/>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BE6332-4F5F-6F4F-8438-98FF3792B80D}" type="slidenum">
              <a:rPr lang="en-US" smtClean="0"/>
              <a:t>‹#›</a:t>
            </a:fld>
            <a:endParaRPr lang="en-US" dirty="0"/>
          </a:p>
        </p:txBody>
      </p:sp>
    </p:spTree>
    <p:extLst>
      <p:ext uri="{BB962C8B-B14F-4D97-AF65-F5344CB8AC3E}">
        <p14:creationId xmlns:p14="http://schemas.microsoft.com/office/powerpoint/2010/main" val="343559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D4D1B-5C3F-914D-B99A-364A46701C5A}" type="datetimeFigureOut">
              <a:rPr lang="en-US" smtClean="0"/>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BE6332-4F5F-6F4F-8438-98FF3792B80D}" type="slidenum">
              <a:rPr lang="en-US" smtClean="0"/>
              <a:t>‹#›</a:t>
            </a:fld>
            <a:endParaRPr lang="en-US" dirty="0"/>
          </a:p>
        </p:txBody>
      </p:sp>
    </p:spTree>
    <p:extLst>
      <p:ext uri="{BB962C8B-B14F-4D97-AF65-F5344CB8AC3E}">
        <p14:creationId xmlns:p14="http://schemas.microsoft.com/office/powerpoint/2010/main" val="329904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D4D1B-5C3F-914D-B99A-364A46701C5A}" type="datetimeFigureOut">
              <a:rPr lang="en-US" smtClean="0"/>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BE6332-4F5F-6F4F-8438-98FF3792B80D}" type="slidenum">
              <a:rPr lang="en-US" smtClean="0"/>
              <a:t>‹#›</a:t>
            </a:fld>
            <a:endParaRPr lang="en-US" dirty="0"/>
          </a:p>
        </p:txBody>
      </p:sp>
    </p:spTree>
    <p:extLst>
      <p:ext uri="{BB962C8B-B14F-4D97-AF65-F5344CB8AC3E}">
        <p14:creationId xmlns:p14="http://schemas.microsoft.com/office/powerpoint/2010/main" val="122555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DD4D1B-5C3F-914D-B99A-364A46701C5A}" type="datetimeFigureOut">
              <a:rPr lang="en-US" smtClean="0"/>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BE6332-4F5F-6F4F-8438-98FF3792B80D}" type="slidenum">
              <a:rPr lang="en-US" smtClean="0"/>
              <a:t>‹#›</a:t>
            </a:fld>
            <a:endParaRPr lang="en-US" dirty="0"/>
          </a:p>
        </p:txBody>
      </p:sp>
    </p:spTree>
    <p:extLst>
      <p:ext uri="{BB962C8B-B14F-4D97-AF65-F5344CB8AC3E}">
        <p14:creationId xmlns:p14="http://schemas.microsoft.com/office/powerpoint/2010/main" val="393206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DD4D1B-5C3F-914D-B99A-364A46701C5A}" type="datetimeFigureOut">
              <a:rPr lang="en-US" smtClean="0"/>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BE6332-4F5F-6F4F-8438-98FF3792B80D}" type="slidenum">
              <a:rPr lang="en-US" smtClean="0"/>
              <a:t>‹#›</a:t>
            </a:fld>
            <a:endParaRPr lang="en-US" dirty="0"/>
          </a:p>
        </p:txBody>
      </p:sp>
    </p:spTree>
    <p:extLst>
      <p:ext uri="{BB962C8B-B14F-4D97-AF65-F5344CB8AC3E}">
        <p14:creationId xmlns:p14="http://schemas.microsoft.com/office/powerpoint/2010/main" val="1977630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DD4D1B-5C3F-914D-B99A-364A46701C5A}" type="datetimeFigureOut">
              <a:rPr lang="en-US" smtClean="0"/>
              <a:t>4/26/2018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BE6332-4F5F-6F4F-8438-98FF3792B80D}" type="slidenum">
              <a:rPr lang="en-US" smtClean="0"/>
              <a:t>‹#›</a:t>
            </a:fld>
            <a:endParaRPr lang="en-US" dirty="0"/>
          </a:p>
        </p:txBody>
      </p:sp>
    </p:spTree>
    <p:extLst>
      <p:ext uri="{BB962C8B-B14F-4D97-AF65-F5344CB8AC3E}">
        <p14:creationId xmlns:p14="http://schemas.microsoft.com/office/powerpoint/2010/main" val="27329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DD4D1B-5C3F-914D-B99A-364A46701C5A}" type="datetimeFigureOut">
              <a:rPr lang="en-US" smtClean="0"/>
              <a:t>4/26/2018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BE6332-4F5F-6F4F-8438-98FF3792B80D}" type="slidenum">
              <a:rPr lang="en-US" smtClean="0"/>
              <a:t>‹#›</a:t>
            </a:fld>
            <a:endParaRPr lang="en-US" dirty="0"/>
          </a:p>
        </p:txBody>
      </p:sp>
    </p:spTree>
    <p:extLst>
      <p:ext uri="{BB962C8B-B14F-4D97-AF65-F5344CB8AC3E}">
        <p14:creationId xmlns:p14="http://schemas.microsoft.com/office/powerpoint/2010/main" val="3463924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D4D1B-5C3F-914D-B99A-364A46701C5A}" type="datetimeFigureOut">
              <a:rPr lang="en-US" smtClean="0"/>
              <a:t>4/26/2018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BE6332-4F5F-6F4F-8438-98FF3792B80D}" type="slidenum">
              <a:rPr lang="en-US" smtClean="0"/>
              <a:t>‹#›</a:t>
            </a:fld>
            <a:endParaRPr lang="en-US" dirty="0"/>
          </a:p>
        </p:txBody>
      </p:sp>
    </p:spTree>
    <p:extLst>
      <p:ext uri="{BB962C8B-B14F-4D97-AF65-F5344CB8AC3E}">
        <p14:creationId xmlns:p14="http://schemas.microsoft.com/office/powerpoint/2010/main" val="49609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DD4D1B-5C3F-914D-B99A-364A46701C5A}" type="datetimeFigureOut">
              <a:rPr lang="en-US" smtClean="0"/>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BE6332-4F5F-6F4F-8438-98FF3792B80D}" type="slidenum">
              <a:rPr lang="en-US" smtClean="0"/>
              <a:t>‹#›</a:t>
            </a:fld>
            <a:endParaRPr lang="en-US" dirty="0"/>
          </a:p>
        </p:txBody>
      </p:sp>
    </p:spTree>
    <p:extLst>
      <p:ext uri="{BB962C8B-B14F-4D97-AF65-F5344CB8AC3E}">
        <p14:creationId xmlns:p14="http://schemas.microsoft.com/office/powerpoint/2010/main" val="316439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DD4D1B-5C3F-914D-B99A-364A46701C5A}" type="datetimeFigureOut">
              <a:rPr lang="en-US" smtClean="0"/>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BE6332-4F5F-6F4F-8438-98FF3792B80D}" type="slidenum">
              <a:rPr lang="en-US" smtClean="0"/>
              <a:t>‹#›</a:t>
            </a:fld>
            <a:endParaRPr lang="en-US" dirty="0"/>
          </a:p>
        </p:txBody>
      </p:sp>
    </p:spTree>
    <p:extLst>
      <p:ext uri="{BB962C8B-B14F-4D97-AF65-F5344CB8AC3E}">
        <p14:creationId xmlns:p14="http://schemas.microsoft.com/office/powerpoint/2010/main" val="3430284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D4D1B-5C3F-914D-B99A-364A46701C5A}" type="datetimeFigureOut">
              <a:rPr lang="en-US" smtClean="0"/>
              <a:t>4/26/2018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E6332-4F5F-6F4F-8438-98FF3792B80D}" type="slidenum">
              <a:rPr lang="en-US" smtClean="0"/>
              <a:t>‹#›</a:t>
            </a:fld>
            <a:endParaRPr lang="en-US" dirty="0"/>
          </a:p>
        </p:txBody>
      </p:sp>
    </p:spTree>
    <p:extLst>
      <p:ext uri="{BB962C8B-B14F-4D97-AF65-F5344CB8AC3E}">
        <p14:creationId xmlns:p14="http://schemas.microsoft.com/office/powerpoint/2010/main" val="567834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localhost/Users/jeanie/Desktop/PROJECTS/WOH/WOH_PPT_TITLE%20SLIDE%202.jpg"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file://localhost/Users/jeanie/Desktop/PROJECTS/WOH/WOH_PPT_SECTION%20TITLE%202.jpg"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file://localhost/Users/jeanie/Desktop/PROJECTS/WOH/WOH_PPT_SECTION%20TITLE%202.jpg"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file://localhost/Users/jeanie/Desktop/PROJECTS/WOH/WOH_PPT_SECTION%20TITLE%202.jpg"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file://localhost/Users/jeanie/Desktop/PROJECTS/WOH/WOH_PPT_SECTION%20TITLE%202.jpg"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file://localhost/Users/jeanie/Desktop/PROJECTS/WOH/WOH_PPT_SECTION%20TITLE%202.jpg"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file://localhost/Users/jeanie/Desktop/PROJECTS/WOH/WOH_PPT_SECTION%20TITLE%202.jpg"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file://localhost/Users/jeanie/Desktop/PROJECTS/WOH/WOH_PPT_SECTION%20TITLE%202.jpg"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www.woh.com/" TargetMode="External"/><Relationship Id="rId4" Type="http://schemas.openxmlformats.org/officeDocument/2006/relationships/hyperlink" Target="mailto:msweeney@woh.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file://localhost/Users/jeanie/Desktop/PROJECTS/WOH/WOH_PPT_GENERAL%20CONTENT%202A.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OH_PPT_TITLE SLIDE 2.jpg" descr="/Users/jeanie/Desktop/PROJECTS/WOH/WOH_PPT_TITLE SLIDE 2.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556168" y="1902477"/>
            <a:ext cx="5560073" cy="2151874"/>
          </a:xfrm>
        </p:spPr>
        <p:txBody>
          <a:bodyPr>
            <a:normAutofit/>
          </a:bodyPr>
          <a:lstStyle/>
          <a:p>
            <a:pPr algn="l"/>
            <a:r>
              <a:rPr lang="en-US" b="1" spc="300" dirty="0">
                <a:solidFill>
                  <a:schemeClr val="bg1"/>
                </a:solidFill>
                <a:latin typeface="Myriad Pro"/>
                <a:cs typeface="Myriad Pro"/>
              </a:rPr>
              <a:t>Case Law Update</a:t>
            </a:r>
            <a:r>
              <a:rPr lang="en-US" b="1" spc="300">
                <a:solidFill>
                  <a:schemeClr val="bg1"/>
                </a:solidFill>
                <a:latin typeface="Myriad Pro"/>
                <a:cs typeface="Myriad Pro"/>
              </a:rPr>
              <a:t/>
            </a:r>
            <a:br>
              <a:rPr lang="en-US" b="1" spc="300">
                <a:solidFill>
                  <a:schemeClr val="bg1"/>
                </a:solidFill>
                <a:latin typeface="Myriad Pro"/>
                <a:cs typeface="Myriad Pro"/>
              </a:rPr>
            </a:br>
            <a:r>
              <a:rPr lang="en-US" sz="2000" b="1" spc="300">
                <a:solidFill>
                  <a:schemeClr val="bg1"/>
                </a:solidFill>
                <a:latin typeface="Myriad Pro"/>
                <a:cs typeface="Myriad Pro"/>
              </a:rPr>
              <a:t>2018 </a:t>
            </a:r>
            <a:r>
              <a:rPr lang="en-US" sz="2000" b="1" spc="300" dirty="0">
                <a:solidFill>
                  <a:schemeClr val="bg1"/>
                </a:solidFill>
                <a:latin typeface="Myriad Pro"/>
                <a:cs typeface="Myriad Pro"/>
              </a:rPr>
              <a:t>Planning and Zoning School</a:t>
            </a:r>
            <a:endParaRPr lang="en-US" b="1" spc="300" dirty="0">
              <a:solidFill>
                <a:schemeClr val="bg1"/>
              </a:solidFill>
              <a:latin typeface="Myriad Pro"/>
              <a:cs typeface="Myriad Pro"/>
            </a:endParaRPr>
          </a:p>
        </p:txBody>
      </p:sp>
      <p:sp>
        <p:nvSpPr>
          <p:cNvPr id="3" name="Subtitle 2"/>
          <p:cNvSpPr>
            <a:spLocks noGrp="1"/>
          </p:cNvSpPr>
          <p:nvPr>
            <p:ph type="subTitle" idx="1"/>
          </p:nvPr>
        </p:nvSpPr>
        <p:spPr>
          <a:xfrm>
            <a:off x="2556168" y="4163010"/>
            <a:ext cx="5216232" cy="1752600"/>
          </a:xfrm>
        </p:spPr>
        <p:txBody>
          <a:bodyPr>
            <a:normAutofit/>
          </a:bodyPr>
          <a:lstStyle/>
          <a:p>
            <a:pPr algn="l"/>
            <a:endParaRPr lang="en-US" sz="3000" dirty="0">
              <a:solidFill>
                <a:schemeClr val="bg1">
                  <a:lumMod val="75000"/>
                </a:schemeClr>
              </a:solidFill>
              <a:latin typeface="Georgia"/>
              <a:cs typeface="Georgia"/>
            </a:endParaRPr>
          </a:p>
          <a:p>
            <a:pPr algn="l"/>
            <a:r>
              <a:rPr lang="en-US" sz="3000" dirty="0">
                <a:solidFill>
                  <a:schemeClr val="bg1">
                    <a:lumMod val="75000"/>
                  </a:schemeClr>
                </a:solidFill>
                <a:latin typeface="Georgia"/>
                <a:cs typeface="Georgia"/>
              </a:rPr>
              <a:t>Terresa M. Bakner, Esq. </a:t>
            </a:r>
          </a:p>
          <a:p>
            <a:pPr algn="l"/>
            <a:endParaRPr lang="en-US" sz="3000" dirty="0">
              <a:solidFill>
                <a:schemeClr val="bg1">
                  <a:lumMod val="75000"/>
                </a:schemeClr>
              </a:solidFill>
              <a:latin typeface="Georgia"/>
              <a:cs typeface="Georgia"/>
            </a:endParaRPr>
          </a:p>
        </p:txBody>
      </p:sp>
    </p:spTree>
    <p:extLst>
      <p:ext uri="{BB962C8B-B14F-4D97-AF65-F5344CB8AC3E}">
        <p14:creationId xmlns:p14="http://schemas.microsoft.com/office/powerpoint/2010/main" val="1294593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u="sng" dirty="0">
                <a:latin typeface="Century Schoolbook" panose="02040604050505020304" pitchFamily="18" charset="0"/>
              </a:rPr>
              <a:t>Friends of P.S., Inc. v Jewish Home Lifecare</a:t>
            </a:r>
            <a:r>
              <a:rPr lang="en-US" sz="3400" dirty="0">
                <a:latin typeface="Century Schoolbook" panose="02040604050505020304" pitchFamily="18" charset="0"/>
              </a:rPr>
              <a:t>, </a:t>
            </a:r>
            <a:br>
              <a:rPr lang="en-US" sz="3400" dirty="0">
                <a:latin typeface="Century Schoolbook" panose="02040604050505020304" pitchFamily="18" charset="0"/>
              </a:rPr>
            </a:br>
            <a:r>
              <a:rPr lang="en-US" sz="3400" dirty="0">
                <a:latin typeface="Century Schoolbook" panose="02040604050505020304" pitchFamily="18" charset="0"/>
              </a:rPr>
              <a:t>146 AD3d 576 (1st Dept 2017)</a:t>
            </a:r>
            <a:endParaRPr lang="en-US" sz="3400" dirty="0">
              <a:solidFill>
                <a:schemeClr val="tx1">
                  <a:lumMod val="65000"/>
                  <a:lumOff val="35000"/>
                </a:schemeClr>
              </a:solidFill>
              <a:latin typeface="Century Schoolbook" panose="02040604050505020304" pitchFamily="18" charset="0"/>
            </a:endParaRPr>
          </a:p>
          <a:p>
            <a:pPr marL="0" indent="0">
              <a:buNone/>
            </a:pPr>
            <a:endParaRPr lang="en-US" sz="1200" dirty="0">
              <a:solidFill>
                <a:schemeClr val="tx1">
                  <a:lumMod val="65000"/>
                  <a:lumOff val="35000"/>
                </a:schemeClr>
              </a:solidFill>
              <a:latin typeface="Century Schoolbook" panose="02040604050505020304" pitchFamily="18" charset="0"/>
              <a:cs typeface="Myriad Pro"/>
            </a:endParaRPr>
          </a:p>
          <a:p>
            <a:r>
              <a:rPr lang="en-US" u="sng" dirty="0">
                <a:latin typeface="Century Schoolbook" panose="02040604050505020304" pitchFamily="18" charset="0"/>
              </a:rPr>
              <a:t>Holding</a:t>
            </a:r>
          </a:p>
          <a:p>
            <a:pPr lvl="1"/>
            <a:r>
              <a:rPr lang="en-US" dirty="0">
                <a:latin typeface="Century Schoolbook" panose="02040604050505020304" pitchFamily="18" charset="0"/>
              </a:rPr>
              <a:t>DOH took the appropriate “hard look” at both noise reduction and the containment of hazardous dust.</a:t>
            </a:r>
          </a:p>
          <a:p>
            <a:pPr lvl="1"/>
            <a:r>
              <a:rPr lang="en-US" dirty="0">
                <a:latin typeface="Century Schoolbook" panose="02040604050505020304" pitchFamily="18" charset="0"/>
              </a:rPr>
              <a:t>It was not necessary to provide a detailed study on the feasibility of a central air conditioning system, DOH’s rough estimate to determine that it was not feasible was sufficient.</a:t>
            </a:r>
          </a:p>
          <a:p>
            <a:pPr lvl="1"/>
            <a:r>
              <a:rPr lang="en-US" dirty="0">
                <a:latin typeface="Century Schoolbook" panose="02040604050505020304" pitchFamily="18" charset="0"/>
              </a:rPr>
              <a:t>While the proposed noise mitigation did not completely eliminate disruptive noise levels, the combination of air conditioning replacement and acoustical windows was consistent the requirement to impose mitigation measures “to the maximum extent possible.”</a:t>
            </a:r>
          </a:p>
          <a:p>
            <a:pPr lvl="1"/>
            <a:r>
              <a:rPr lang="en-US" dirty="0">
                <a:latin typeface="Century Schoolbook" panose="02040604050505020304" pitchFamily="18" charset="0"/>
              </a:rPr>
              <a:t>DOH was not required to completely eliminate hazardous dust migration, and the mitigation of such dust to below established federal standards was sufficient.</a:t>
            </a:r>
          </a:p>
          <a:p>
            <a:r>
              <a:rPr lang="en-US" dirty="0">
                <a:latin typeface="Century Schoolbook" panose="02040604050505020304" pitchFamily="18" charset="0"/>
              </a:rPr>
              <a:t>The Appellate Division granted leave to appeal.</a:t>
            </a:r>
          </a:p>
          <a:p>
            <a:pPr marL="0" indent="0">
              <a:buFont typeface="Arial"/>
              <a:buNone/>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2101596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WOH_PPT_SECTION TITLE 2.jpg" descr="/Users/jeanie/Desktop/PROJECTS/WOH/WOH_PPT_SECTION TITLE 2.jpg"/>
          <p:cNvPicPr>
            <a:picLocks noGrp="1" noChangeAspect="1"/>
          </p:cNvPicPr>
          <p:nvPr>
            <p:ph idx="1"/>
          </p:nvPr>
        </p:nvPicPr>
        <p:blipFill rotWithShape="1">
          <a:blip r:embed="rId2" r:link="rId3">
            <a:extLst>
              <a:ext uri="{28A0092B-C50C-407E-A947-70E740481C1C}">
                <a14:useLocalDpi xmlns:a14="http://schemas.microsoft.com/office/drawing/2010/main" val="0"/>
              </a:ext>
            </a:extLst>
          </a:blip>
          <a:srcRect t="40"/>
          <a:stretch>
            <a:fillRect/>
          </a:stretch>
        </p:blipFill>
        <p:spPr>
          <a:xfrm>
            <a:off x="-3626" y="0"/>
            <a:ext cx="9147626" cy="6858000"/>
          </a:xfrm>
        </p:spPr>
      </p:pic>
      <p:sp>
        <p:nvSpPr>
          <p:cNvPr id="6" name="Title 1"/>
          <p:cNvSpPr txBox="1">
            <a:spLocks/>
          </p:cNvSpPr>
          <p:nvPr/>
        </p:nvSpPr>
        <p:spPr>
          <a:xfrm>
            <a:off x="2639296" y="2506461"/>
            <a:ext cx="5608917" cy="1470025"/>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spc="300" dirty="0">
                <a:solidFill>
                  <a:schemeClr val="bg1"/>
                </a:solidFill>
                <a:latin typeface="Myriad Pro"/>
                <a:cs typeface="Myriad Pro"/>
              </a:rPr>
              <a:t>Appellate Division, Second Department</a:t>
            </a:r>
          </a:p>
        </p:txBody>
      </p:sp>
      <p:sp>
        <p:nvSpPr>
          <p:cNvPr id="7" name="Subtitle 2"/>
          <p:cNvSpPr txBox="1">
            <a:spLocks/>
          </p:cNvSpPr>
          <p:nvPr/>
        </p:nvSpPr>
        <p:spPr>
          <a:xfrm>
            <a:off x="2556168" y="2957311"/>
            <a:ext cx="5216232" cy="20383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solidFill>
                <a:schemeClr val="bg1">
                  <a:lumMod val="75000"/>
                </a:schemeClr>
              </a:solidFill>
              <a:latin typeface="Myriad Pro"/>
              <a:cs typeface="Myriad Pro"/>
            </a:endParaRPr>
          </a:p>
        </p:txBody>
      </p:sp>
    </p:spTree>
    <p:extLst>
      <p:ext uri="{BB962C8B-B14F-4D97-AF65-F5344CB8AC3E}">
        <p14:creationId xmlns:p14="http://schemas.microsoft.com/office/powerpoint/2010/main" val="420411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22669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900" u="sng" dirty="0">
                <a:latin typeface="Century Schoolbook" panose="02040604050505020304" pitchFamily="18" charset="0"/>
                <a:cs typeface="Times New Roman" panose="02020603050405020304" pitchFamily="18" charset="0"/>
              </a:rPr>
              <a:t>Ramapo Pinnacle </a:t>
            </a:r>
            <a:r>
              <a:rPr lang="en-US" sz="1900" u="sng" dirty="0" err="1">
                <a:latin typeface="Century Schoolbook" panose="02040604050505020304" pitchFamily="18" charset="0"/>
                <a:cs typeface="Times New Roman" panose="02020603050405020304" pitchFamily="18" charset="0"/>
              </a:rPr>
              <a:t>Propeties</a:t>
            </a:r>
            <a:r>
              <a:rPr lang="en-US" sz="1900" u="sng" dirty="0">
                <a:latin typeface="Century Schoolbook" panose="02040604050505020304" pitchFamily="18" charset="0"/>
                <a:cs typeface="Times New Roman" panose="02020603050405020304" pitchFamily="18" charset="0"/>
              </a:rPr>
              <a:t>, LLC v. Village of </a:t>
            </a:r>
            <a:r>
              <a:rPr lang="en-US" sz="1900" u="sng" dirty="0" err="1">
                <a:latin typeface="Century Schoolbook" panose="02040604050505020304" pitchFamily="18" charset="0"/>
                <a:cs typeface="Times New Roman" panose="02020603050405020304" pitchFamily="18" charset="0"/>
              </a:rPr>
              <a:t>Airmont</a:t>
            </a:r>
            <a:r>
              <a:rPr lang="en-US" sz="1900" u="sng" dirty="0">
                <a:latin typeface="Century Schoolbook" panose="02040604050505020304" pitchFamily="18" charset="0"/>
                <a:cs typeface="Times New Roman" panose="02020603050405020304" pitchFamily="18" charset="0"/>
              </a:rPr>
              <a:t> Planning Board</a:t>
            </a:r>
            <a:r>
              <a:rPr lang="en-US" sz="1900" dirty="0">
                <a:latin typeface="Century Schoolbook" panose="02040604050505020304" pitchFamily="18" charset="0"/>
                <a:cs typeface="Times New Roman" panose="02020603050405020304" pitchFamily="18" charset="0"/>
              </a:rPr>
              <a:t>, 145 </a:t>
            </a:r>
            <a:r>
              <a:rPr lang="en-US" sz="1900" dirty="0" err="1">
                <a:latin typeface="Century Schoolbook" panose="02040604050505020304" pitchFamily="18" charset="0"/>
                <a:cs typeface="Times New Roman" panose="02020603050405020304" pitchFamily="18" charset="0"/>
              </a:rPr>
              <a:t>AD3d</a:t>
            </a:r>
            <a:r>
              <a:rPr lang="en-US" sz="1900" dirty="0">
                <a:latin typeface="Century Schoolbook" panose="02040604050505020304" pitchFamily="18" charset="0"/>
                <a:cs typeface="Times New Roman" panose="02020603050405020304" pitchFamily="18" charset="0"/>
              </a:rPr>
              <a:t> 729 (</a:t>
            </a:r>
            <a:r>
              <a:rPr lang="en-US" sz="1900" dirty="0" err="1">
                <a:latin typeface="Century Schoolbook" panose="02040604050505020304" pitchFamily="18" charset="0"/>
                <a:cs typeface="Times New Roman" panose="02020603050405020304" pitchFamily="18" charset="0"/>
              </a:rPr>
              <a:t>2d</a:t>
            </a:r>
            <a:r>
              <a:rPr lang="en-US" sz="1900" dirty="0">
                <a:latin typeface="Century Schoolbook" panose="02040604050505020304" pitchFamily="18" charset="0"/>
                <a:cs typeface="Times New Roman" panose="02020603050405020304" pitchFamily="18" charset="0"/>
              </a:rPr>
              <a:t> Dep’t 2016)</a:t>
            </a:r>
          </a:p>
          <a:p>
            <a:pPr marL="228600" lvl="0" indent="-228600" algn="just" defTabSz="914400">
              <a:lnSpc>
                <a:spcPct val="90000"/>
              </a:lnSpc>
              <a:spcBef>
                <a:spcPts val="1000"/>
              </a:spcBef>
              <a:buFont typeface="Arial" panose="020B0604020202020204" pitchFamily="34" charset="0"/>
              <a:buChar char="•"/>
            </a:pPr>
            <a:endParaRPr lang="en-US" sz="1700" u="sng" dirty="0">
              <a:solidFill>
                <a:prstClr val="black"/>
              </a:solidFill>
              <a:latin typeface="Century Schoolbook" panose="02040604050505020304" pitchFamily="18" charset="0"/>
              <a:cs typeface="Times New Roman" panose="02020603050405020304" pitchFamily="18" charset="0"/>
            </a:endParaRPr>
          </a:p>
          <a:p>
            <a:pPr marL="228600" lvl="0" indent="-228600" algn="just" defTabSz="914400">
              <a:lnSpc>
                <a:spcPct val="90000"/>
              </a:lnSpc>
              <a:spcBef>
                <a:spcPts val="1000"/>
              </a:spcBef>
              <a:buFont typeface="Arial" panose="020B0604020202020204" pitchFamily="34" charset="0"/>
              <a:buChar char="•"/>
            </a:pPr>
            <a:r>
              <a:rPr lang="en-US" sz="1700" u="sng" dirty="0">
                <a:latin typeface="Century Schoolbook" panose="02040604050505020304" pitchFamily="18" charset="0"/>
                <a:cs typeface="Times New Roman" panose="02020603050405020304" pitchFamily="18" charset="0"/>
              </a:rPr>
              <a:t>Issue</a:t>
            </a:r>
          </a:p>
          <a:p>
            <a:pPr marL="685800" lvl="1" indent="-228600" algn="just" defTabSz="914400">
              <a:lnSpc>
                <a:spcPct val="90000"/>
              </a:lnSpc>
              <a:spcBef>
                <a:spcPts val="500"/>
              </a:spcBef>
              <a:buFont typeface="Calibri" panose="020F0502020204030204" pitchFamily="34" charset="0"/>
              <a:buChar char="–"/>
            </a:pPr>
            <a:r>
              <a:rPr lang="en-US" sz="1700" dirty="0">
                <a:latin typeface="Century Schoolbook" panose="02040604050505020304" pitchFamily="18" charset="0"/>
                <a:cs typeface="Times New Roman" panose="02020603050405020304" pitchFamily="18" charset="0"/>
              </a:rPr>
              <a:t>Whether Planning Board’s denial of site plan application was arbitrarily based on generalized community objections.</a:t>
            </a:r>
          </a:p>
          <a:p>
            <a:pPr marL="457200" lvl="1" indent="0" algn="just" defTabSz="914400">
              <a:lnSpc>
                <a:spcPct val="90000"/>
              </a:lnSpc>
              <a:spcBef>
                <a:spcPts val="500"/>
              </a:spcBef>
              <a:buNone/>
            </a:pPr>
            <a:r>
              <a:rPr lang="en-US" sz="1700" dirty="0">
                <a:latin typeface="Century Schoolbook" panose="02040604050505020304" pitchFamily="18" charset="0"/>
                <a:cs typeface="Times New Roman" panose="02020603050405020304" pitchFamily="18" charset="0"/>
              </a:rPr>
              <a:t> </a:t>
            </a:r>
          </a:p>
          <a:p>
            <a:pPr marL="285750" lvl="1" algn="just" defTabSz="914400">
              <a:lnSpc>
                <a:spcPct val="90000"/>
              </a:lnSpc>
              <a:spcBef>
                <a:spcPts val="500"/>
              </a:spcBef>
              <a:buFont typeface="Arial" panose="020B0604020202020204" pitchFamily="34" charset="0"/>
              <a:buChar char="•"/>
            </a:pPr>
            <a:r>
              <a:rPr lang="en-US" sz="1700" u="sng" dirty="0">
                <a:latin typeface="Century Schoolbook" panose="02040604050505020304" pitchFamily="18" charset="0"/>
                <a:cs typeface="Times New Roman" panose="02020603050405020304" pitchFamily="18" charset="0"/>
              </a:rPr>
              <a:t>Facts &amp; Holding </a:t>
            </a:r>
            <a:r>
              <a:rPr lang="en-US" sz="1700" dirty="0">
                <a:latin typeface="Century Schoolbook" panose="02040604050505020304" pitchFamily="18" charset="0"/>
                <a:cs typeface="Times New Roman" panose="02020603050405020304" pitchFamily="18" charset="0"/>
              </a:rPr>
              <a:t>	</a:t>
            </a:r>
          </a:p>
          <a:p>
            <a:pPr marL="285750" lvl="1" algn="just" defTabSz="914400">
              <a:lnSpc>
                <a:spcPct val="90000"/>
              </a:lnSpc>
              <a:spcBef>
                <a:spcPts val="500"/>
              </a:spcBef>
              <a:buFont typeface="Arial" panose="020B0604020202020204" pitchFamily="34" charset="0"/>
              <a:buChar char="•"/>
            </a:pPr>
            <a:endParaRPr lang="en-US" sz="1700" dirty="0">
              <a:latin typeface="Century Schoolbook" panose="02040604050505020304" pitchFamily="18" charset="0"/>
              <a:cs typeface="Times New Roman" panose="02020603050405020304" pitchFamily="18" charset="0"/>
            </a:endParaRPr>
          </a:p>
          <a:p>
            <a:pPr marL="685800" lvl="1" indent="-228600" algn="just" defTabSz="914400">
              <a:lnSpc>
                <a:spcPct val="90000"/>
              </a:lnSpc>
              <a:spcBef>
                <a:spcPts val="500"/>
              </a:spcBef>
              <a:buFont typeface="Calibri" panose="020F0502020204030204" pitchFamily="34" charset="0"/>
              <a:buChar char="–"/>
            </a:pPr>
            <a:r>
              <a:rPr lang="en-US" sz="1700" dirty="0">
                <a:latin typeface="Century Schoolbook" panose="02040604050505020304" pitchFamily="18" charset="0"/>
                <a:cs typeface="Times New Roman" panose="02020603050405020304" pitchFamily="18" charset="0"/>
              </a:rPr>
              <a:t>Application was for a secondary means of access to a medical office building. </a:t>
            </a:r>
          </a:p>
          <a:p>
            <a:pPr marL="457200" lvl="1" indent="0" algn="just" defTabSz="914400">
              <a:lnSpc>
                <a:spcPct val="90000"/>
              </a:lnSpc>
              <a:spcBef>
                <a:spcPts val="500"/>
              </a:spcBef>
              <a:buNone/>
            </a:pPr>
            <a:endParaRPr lang="en-US" sz="1700" dirty="0">
              <a:latin typeface="Century Schoolbook" panose="02040604050505020304" pitchFamily="18" charset="0"/>
              <a:cs typeface="Times New Roman" panose="02020603050405020304" pitchFamily="18" charset="0"/>
            </a:endParaRPr>
          </a:p>
          <a:p>
            <a:pPr marL="685800" lvl="1" indent="-228600" algn="just" defTabSz="914400">
              <a:lnSpc>
                <a:spcPct val="90000"/>
              </a:lnSpc>
              <a:spcBef>
                <a:spcPts val="500"/>
              </a:spcBef>
              <a:buFont typeface="Calibri" panose="020F0502020204030204" pitchFamily="34" charset="0"/>
              <a:buChar char="–"/>
            </a:pPr>
            <a:r>
              <a:rPr lang="en-US" sz="1700" dirty="0">
                <a:latin typeface="Century Schoolbook" panose="02040604050505020304" pitchFamily="18" charset="0"/>
                <a:cs typeface="Times New Roman" panose="02020603050405020304" pitchFamily="18" charset="0"/>
              </a:rPr>
              <a:t>A negative declaration was issued indicating no potential traffic impacts would result. </a:t>
            </a:r>
          </a:p>
          <a:p>
            <a:pPr marL="685800" lvl="1" indent="-228600" algn="just" defTabSz="914400">
              <a:lnSpc>
                <a:spcPct val="90000"/>
              </a:lnSpc>
              <a:spcBef>
                <a:spcPts val="500"/>
              </a:spcBef>
              <a:buFont typeface="Calibri" panose="020F0502020204030204" pitchFamily="34" charset="0"/>
              <a:buChar char="–"/>
            </a:pPr>
            <a:endParaRPr lang="en-US" sz="1700" dirty="0">
              <a:latin typeface="Century Schoolbook" panose="02040604050505020304" pitchFamily="18" charset="0"/>
              <a:cs typeface="Times New Roman" panose="02020603050405020304" pitchFamily="18" charset="0"/>
            </a:endParaRPr>
          </a:p>
          <a:p>
            <a:pPr marL="685800" lvl="1" indent="-228600" algn="just" defTabSz="914400">
              <a:lnSpc>
                <a:spcPct val="90000"/>
              </a:lnSpc>
              <a:spcBef>
                <a:spcPts val="500"/>
              </a:spcBef>
              <a:buFont typeface="Calibri" panose="020F0502020204030204" pitchFamily="34" charset="0"/>
              <a:buChar char="–"/>
            </a:pPr>
            <a:r>
              <a:rPr lang="en-US" sz="1700" dirty="0">
                <a:latin typeface="Century Schoolbook" panose="02040604050505020304" pitchFamily="18" charset="0"/>
                <a:cs typeface="Times New Roman" panose="02020603050405020304" pitchFamily="18" charset="0"/>
              </a:rPr>
              <a:t>Based on community opposition to the project, including from two Village Board of Trustees, the applicant revised its plan.  The amended site plan was approved but the Planning Board eliminated the secondary access. </a:t>
            </a:r>
          </a:p>
          <a:p>
            <a:pPr marL="685800" lvl="1" indent="-228600" algn="just" defTabSz="914400">
              <a:lnSpc>
                <a:spcPct val="90000"/>
              </a:lnSpc>
              <a:spcBef>
                <a:spcPts val="500"/>
              </a:spcBef>
              <a:buFont typeface="Calibri" panose="020F0502020204030204" pitchFamily="34" charset="0"/>
              <a:buChar char="–"/>
            </a:pPr>
            <a:endParaRPr lang="en-US" sz="1700" dirty="0">
              <a:latin typeface="Century Schoolbook" panose="02040604050505020304" pitchFamily="18" charset="0"/>
              <a:cs typeface="Times New Roman" panose="02020603050405020304" pitchFamily="18" charset="0"/>
            </a:endParaRPr>
          </a:p>
          <a:p>
            <a:pPr marL="685800" lvl="1" indent="-228600" algn="just" defTabSz="914400">
              <a:lnSpc>
                <a:spcPct val="90000"/>
              </a:lnSpc>
              <a:spcBef>
                <a:spcPts val="500"/>
              </a:spcBef>
              <a:buFont typeface="Calibri" panose="020F0502020204030204" pitchFamily="34" charset="0"/>
              <a:buChar char="–"/>
            </a:pPr>
            <a:r>
              <a:rPr lang="en-US" sz="1700" dirty="0">
                <a:latin typeface="Century Schoolbook" panose="02040604050505020304" pitchFamily="18" charset="0"/>
                <a:cs typeface="Times New Roman" panose="02020603050405020304" pitchFamily="18" charset="0"/>
              </a:rPr>
              <a:t>The Court held that the record lacked sufficient evidence to support the rationality of the Planning Board’s partial denial.  </a:t>
            </a:r>
          </a:p>
          <a:p>
            <a:pPr marL="685800" lvl="1" indent="-228600" algn="just" defTabSz="914400">
              <a:lnSpc>
                <a:spcPct val="90000"/>
              </a:lnSpc>
              <a:spcBef>
                <a:spcPts val="500"/>
              </a:spcBef>
              <a:buFont typeface="Calibri" panose="020F0502020204030204" pitchFamily="34" charset="0"/>
              <a:buChar char="–"/>
            </a:pPr>
            <a:endParaRPr lang="en-US" sz="1700" dirty="0">
              <a:latin typeface="Century Schoolbook" panose="02040604050505020304" pitchFamily="18" charset="0"/>
              <a:cs typeface="Times New Roman" panose="02020603050405020304" pitchFamily="18" charset="0"/>
            </a:endParaRPr>
          </a:p>
          <a:p>
            <a:pPr marL="685800" lvl="1" indent="-228600" algn="just" defTabSz="914400">
              <a:lnSpc>
                <a:spcPct val="90000"/>
              </a:lnSpc>
              <a:spcBef>
                <a:spcPts val="500"/>
              </a:spcBef>
              <a:buFont typeface="Calibri" panose="020F0502020204030204" pitchFamily="34" charset="0"/>
              <a:buChar char="–"/>
            </a:pPr>
            <a:r>
              <a:rPr lang="en-US" sz="1700" dirty="0">
                <a:latin typeface="Century Schoolbook" panose="02040604050505020304" pitchFamily="18" charset="0"/>
                <a:cs typeface="Times New Roman" panose="02020603050405020304" pitchFamily="18" charset="0"/>
              </a:rPr>
              <a:t>The Court stated that the record only included “conclusory opposition of neighboring residents, which was not supported by any of the Village’s consultants and was contradicted by the negative </a:t>
            </a:r>
            <a:r>
              <a:rPr lang="en-US" sz="1700" dirty="0" err="1">
                <a:latin typeface="Century Schoolbook" panose="02040604050505020304" pitchFamily="18" charset="0"/>
                <a:cs typeface="Times New Roman" panose="02020603050405020304" pitchFamily="18" charset="0"/>
              </a:rPr>
              <a:t>SEQRA</a:t>
            </a:r>
            <a:r>
              <a:rPr lang="en-US" sz="1700" dirty="0">
                <a:latin typeface="Century Schoolbook" panose="02040604050505020304" pitchFamily="18" charset="0"/>
                <a:cs typeface="Times New Roman" panose="02020603050405020304" pitchFamily="18" charset="0"/>
              </a:rPr>
              <a:t> declaration.”</a:t>
            </a:r>
          </a:p>
          <a:p>
            <a:pPr marL="457200" lvl="1" indent="0" defTabSz="914400">
              <a:lnSpc>
                <a:spcPct val="90000"/>
              </a:lnSpc>
              <a:spcBef>
                <a:spcPts val="500"/>
              </a:spcBef>
              <a:buNone/>
            </a:pPr>
            <a:endParaRPr lang="en-US" sz="1600" dirty="0">
              <a:latin typeface="Times New Roman" panose="02020603050405020304" pitchFamily="18" charset="0"/>
              <a:cs typeface="Times New Roman" panose="020206030504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457200" lvl="1" indent="0" defTabSz="914400">
              <a:lnSpc>
                <a:spcPct val="90000"/>
              </a:lnSpc>
              <a:spcBef>
                <a:spcPts val="500"/>
              </a:spcBef>
              <a:buNone/>
            </a:pPr>
            <a:endParaRPr lang="en-US" sz="1600" dirty="0">
              <a:solidFill>
                <a:prstClr val="black"/>
              </a:solidFill>
              <a:latin typeface="Century Schoolbook" panose="02040604050505020304" pitchFamily="18" charset="0"/>
            </a:endParaRPr>
          </a:p>
          <a:p>
            <a:pPr marL="0" indent="0">
              <a:buNone/>
            </a:pPr>
            <a:endParaRPr lang="en-US" sz="1800" dirty="0">
              <a:solidFill>
                <a:prstClr val="black"/>
              </a:solidFill>
              <a:latin typeface="Century Schoolbook" panose="02040604050505020304" pitchFamily="18" charset="0"/>
            </a:endParaRPr>
          </a:p>
          <a:p>
            <a:pPr marL="0" indent="0">
              <a:buFont typeface="Arial"/>
              <a:buNone/>
            </a:pPr>
            <a:endParaRPr lang="en-US" sz="1800" dirty="0">
              <a:solidFill>
                <a:schemeClr val="tx1">
                  <a:lumMod val="65000"/>
                  <a:lumOff val="35000"/>
                </a:schemeClr>
              </a:solidFill>
              <a:latin typeface="Myriad Pro"/>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2491894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226693"/>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800" u="sng" dirty="0" err="1">
                <a:latin typeface="Century Schoolbook" panose="02040604050505020304" pitchFamily="18" charset="0"/>
                <a:cs typeface="Times New Roman" panose="02020603050405020304" pitchFamily="18" charset="0"/>
              </a:rPr>
              <a:t>Gedney</a:t>
            </a:r>
            <a:r>
              <a:rPr lang="en-US" sz="1800" u="sng" dirty="0">
                <a:latin typeface="Century Schoolbook" panose="02040604050505020304" pitchFamily="18" charset="0"/>
                <a:cs typeface="Times New Roman" panose="02020603050405020304" pitchFamily="18" charset="0"/>
              </a:rPr>
              <a:t> Association, et. al. v. City of White Plains</a:t>
            </a:r>
            <a:r>
              <a:rPr lang="en-US" sz="1800" dirty="0">
                <a:latin typeface="Century Schoolbook" panose="02040604050505020304" pitchFamily="18" charset="0"/>
                <a:cs typeface="Times New Roman" panose="02020603050405020304" pitchFamily="18" charset="0"/>
              </a:rPr>
              <a:t>, 2017 WL 600519 (</a:t>
            </a:r>
            <a:r>
              <a:rPr lang="en-US" sz="1800" dirty="0" err="1">
                <a:latin typeface="Century Schoolbook" panose="02040604050505020304" pitchFamily="18" charset="0"/>
                <a:cs typeface="Times New Roman" panose="02020603050405020304" pitchFamily="18" charset="0"/>
              </a:rPr>
              <a:t>2d</a:t>
            </a:r>
            <a:r>
              <a:rPr lang="en-US" sz="1800" dirty="0">
                <a:latin typeface="Century Schoolbook" panose="02040604050505020304" pitchFamily="18" charset="0"/>
                <a:cs typeface="Times New Roman" panose="02020603050405020304" pitchFamily="18" charset="0"/>
              </a:rPr>
              <a:t> Dep’t 2017)</a:t>
            </a:r>
          </a:p>
          <a:p>
            <a:pPr marL="228600" lvl="0" indent="-228600" algn="just" defTabSz="914400">
              <a:lnSpc>
                <a:spcPct val="90000"/>
              </a:lnSpc>
              <a:spcBef>
                <a:spcPts val="1000"/>
              </a:spcBef>
              <a:buFont typeface="Arial" panose="020B0604020202020204" pitchFamily="34" charset="0"/>
              <a:buChar char="•"/>
            </a:pPr>
            <a:endParaRPr lang="en-US" sz="1700" u="sng" dirty="0">
              <a:latin typeface="Century Schoolbook" panose="02040604050505020304" pitchFamily="18" charset="0"/>
              <a:cs typeface="Times New Roman" panose="02020603050405020304" pitchFamily="18" charset="0"/>
            </a:endParaRPr>
          </a:p>
          <a:p>
            <a:pPr marL="228600" lvl="0" indent="-228600" algn="just" defTabSz="914400">
              <a:lnSpc>
                <a:spcPct val="90000"/>
              </a:lnSpc>
              <a:spcBef>
                <a:spcPts val="1000"/>
              </a:spcBef>
              <a:buFont typeface="Arial" panose="020B0604020202020204" pitchFamily="34" charset="0"/>
              <a:buChar char="•"/>
            </a:pPr>
            <a:r>
              <a:rPr lang="en-US" sz="1700" u="sng" dirty="0">
                <a:latin typeface="Century Schoolbook" panose="02040604050505020304" pitchFamily="18" charset="0"/>
                <a:cs typeface="Times New Roman" panose="02020603050405020304" pitchFamily="18" charset="0"/>
              </a:rPr>
              <a:t>Issue</a:t>
            </a:r>
          </a:p>
          <a:p>
            <a:pPr marL="685800" lvl="1" indent="-228600" algn="just" defTabSz="914400">
              <a:lnSpc>
                <a:spcPct val="90000"/>
              </a:lnSpc>
              <a:spcBef>
                <a:spcPts val="500"/>
              </a:spcBef>
              <a:buFont typeface="Calibri" panose="020F0502020204030204" pitchFamily="34" charset="0"/>
              <a:buChar char="–"/>
            </a:pPr>
            <a:r>
              <a:rPr lang="en-US" sz="1700" dirty="0">
                <a:latin typeface="Century Schoolbook" panose="02040604050505020304" pitchFamily="18" charset="0"/>
                <a:cs typeface="Times New Roman" panose="02020603050405020304" pitchFamily="18" charset="0"/>
              </a:rPr>
              <a:t>Whether it was a violation of the Open Meetings Law to make revisions to a </a:t>
            </a:r>
            <a:r>
              <a:rPr lang="en-US" sz="1700" dirty="0" err="1">
                <a:latin typeface="Century Schoolbook" panose="02040604050505020304" pitchFamily="18" charset="0"/>
                <a:cs typeface="Times New Roman" panose="02020603050405020304" pitchFamily="18" charset="0"/>
              </a:rPr>
              <a:t>SEQRA</a:t>
            </a:r>
            <a:r>
              <a:rPr lang="en-US" sz="1700" dirty="0">
                <a:latin typeface="Century Schoolbook" panose="02040604050505020304" pitchFamily="18" charset="0"/>
                <a:cs typeface="Times New Roman" panose="02020603050405020304" pitchFamily="18" charset="0"/>
              </a:rPr>
              <a:t> Findings Statement outside of a publicly noticed meeting. </a:t>
            </a:r>
          </a:p>
          <a:p>
            <a:pPr marL="230188" indent="-230188"/>
            <a:endParaRPr lang="en-US" sz="1700" u="sng" dirty="0">
              <a:latin typeface="Century Schoolbook" panose="02040604050505020304" pitchFamily="18" charset="0"/>
              <a:cs typeface="Times New Roman" panose="02020603050405020304" pitchFamily="18" charset="0"/>
            </a:endParaRPr>
          </a:p>
          <a:p>
            <a:pPr marL="230188" indent="-230188"/>
            <a:r>
              <a:rPr lang="en-US" sz="1700" u="sng" dirty="0">
                <a:latin typeface="Century Schoolbook" panose="02040604050505020304" pitchFamily="18" charset="0"/>
                <a:cs typeface="Times New Roman" panose="02020603050405020304" pitchFamily="18" charset="0"/>
              </a:rPr>
              <a:t>Facts &amp; Holding </a:t>
            </a:r>
          </a:p>
          <a:p>
            <a:pPr lvl="1" algn="just"/>
            <a:r>
              <a:rPr lang="en-US" sz="1700" dirty="0">
                <a:latin typeface="Century Schoolbook" panose="02040604050505020304" pitchFamily="18" charset="0"/>
                <a:cs typeface="Times New Roman" panose="02020603050405020304" pitchFamily="18" charset="0"/>
              </a:rPr>
              <a:t>Revisions to the </a:t>
            </a:r>
            <a:r>
              <a:rPr lang="en-US" sz="1700" dirty="0" err="1">
                <a:latin typeface="Century Schoolbook" panose="02040604050505020304" pitchFamily="18" charset="0"/>
                <a:cs typeface="Times New Roman" panose="02020603050405020304" pitchFamily="18" charset="0"/>
              </a:rPr>
              <a:t>SEQRA</a:t>
            </a:r>
            <a:r>
              <a:rPr lang="en-US" sz="1700" dirty="0">
                <a:latin typeface="Century Schoolbook" panose="02040604050505020304" pitchFamily="18" charset="0"/>
                <a:cs typeface="Times New Roman" panose="02020603050405020304" pitchFamily="18" charset="0"/>
              </a:rPr>
              <a:t> Findings Statement were made between a publicly noticed meeting held on December 9, 2013 and a publicly noticed meeting held on December 19, 2013. </a:t>
            </a:r>
          </a:p>
          <a:p>
            <a:pPr lvl="1" algn="just"/>
            <a:endParaRPr lang="en-US" sz="1700" dirty="0">
              <a:latin typeface="Century Schoolbook" panose="02040604050505020304" pitchFamily="18" charset="0"/>
              <a:cs typeface="Times New Roman" panose="02020603050405020304" pitchFamily="18" charset="0"/>
            </a:endParaRPr>
          </a:p>
          <a:p>
            <a:pPr lvl="1" algn="just"/>
            <a:r>
              <a:rPr lang="en-US" sz="1700" dirty="0">
                <a:latin typeface="Century Schoolbook" panose="02040604050505020304" pitchFamily="18" charset="0"/>
                <a:cs typeface="Times New Roman" panose="02020603050405020304" pitchFamily="18" charset="0"/>
              </a:rPr>
              <a:t>The </a:t>
            </a:r>
            <a:r>
              <a:rPr lang="en-US" sz="1700" dirty="0" err="1">
                <a:latin typeface="Century Schoolbook" panose="02040604050505020304" pitchFamily="18" charset="0"/>
                <a:cs typeface="Times New Roman" panose="02020603050405020304" pitchFamily="18" charset="0"/>
              </a:rPr>
              <a:t>SEQRA</a:t>
            </a:r>
            <a:r>
              <a:rPr lang="en-US" sz="1700" dirty="0">
                <a:latin typeface="Century Schoolbook" panose="02040604050505020304" pitchFamily="18" charset="0"/>
                <a:cs typeface="Times New Roman" panose="02020603050405020304" pitchFamily="18" charset="0"/>
              </a:rPr>
              <a:t> Findings Statement was adopted at the December 19, 2013 meeting.</a:t>
            </a:r>
          </a:p>
          <a:p>
            <a:pPr lvl="2" algn="just"/>
            <a:endParaRPr lang="en-US" sz="1700" dirty="0">
              <a:latin typeface="Century Schoolbook" panose="02040604050505020304" pitchFamily="18" charset="0"/>
              <a:cs typeface="Times New Roman" panose="02020603050405020304" pitchFamily="18" charset="0"/>
            </a:endParaRPr>
          </a:p>
          <a:p>
            <a:pPr lvl="1" algn="just"/>
            <a:r>
              <a:rPr lang="en-US" sz="1700" dirty="0">
                <a:latin typeface="Century Schoolbook" panose="02040604050505020304" pitchFamily="18" charset="0"/>
                <a:cs typeface="Times New Roman" panose="02020603050405020304" pitchFamily="18" charset="0"/>
              </a:rPr>
              <a:t>No violation of the Open Meetings Law because:</a:t>
            </a:r>
          </a:p>
          <a:p>
            <a:pPr lvl="2" algn="just"/>
            <a:r>
              <a:rPr lang="en-US" sz="1700" dirty="0">
                <a:latin typeface="Century Schoolbook" panose="02040604050505020304" pitchFamily="18" charset="0"/>
                <a:cs typeface="Times New Roman" panose="02020603050405020304" pitchFamily="18" charset="0"/>
              </a:rPr>
              <a:t>Revisions were based upon discussions between members of the Common Council, individually, and the Corporation Counsel for the City.</a:t>
            </a:r>
          </a:p>
          <a:p>
            <a:pPr lvl="2" algn="just"/>
            <a:r>
              <a:rPr lang="en-US" sz="1700" dirty="0">
                <a:latin typeface="Century Schoolbook" panose="02040604050505020304" pitchFamily="18" charset="0"/>
                <a:cs typeface="Times New Roman" panose="02020603050405020304" pitchFamily="18" charset="0"/>
              </a:rPr>
              <a:t>No quorum of the Common Council was present at the time of these discussions.</a:t>
            </a:r>
          </a:p>
          <a:p>
            <a:pPr lvl="2" algn="just"/>
            <a:r>
              <a:rPr lang="en-US" sz="1700" dirty="0">
                <a:latin typeface="Century Schoolbook" panose="02040604050505020304" pitchFamily="18" charset="0"/>
                <a:cs typeface="Times New Roman" panose="02020603050405020304" pitchFamily="18" charset="0"/>
              </a:rPr>
              <a:t>Revisions were posted on the website for the City in advance of the December 19, 2013 meeting, where they were approved. </a:t>
            </a: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457200" lvl="1" indent="0" defTabSz="914400">
              <a:lnSpc>
                <a:spcPct val="90000"/>
              </a:lnSpc>
              <a:spcBef>
                <a:spcPts val="500"/>
              </a:spcBef>
              <a:buNone/>
            </a:pPr>
            <a:endParaRPr lang="en-US" sz="1600" dirty="0">
              <a:solidFill>
                <a:prstClr val="black"/>
              </a:solidFill>
              <a:latin typeface="Century Schoolbook" panose="02040604050505020304" pitchFamily="18" charset="0"/>
            </a:endParaRPr>
          </a:p>
          <a:p>
            <a:pPr marL="0" indent="0">
              <a:buNone/>
            </a:pPr>
            <a:endParaRPr lang="en-US" sz="1800" dirty="0">
              <a:solidFill>
                <a:prstClr val="black"/>
              </a:solidFill>
              <a:latin typeface="Century Schoolbook" panose="02040604050505020304" pitchFamily="18" charset="0"/>
            </a:endParaRPr>
          </a:p>
          <a:p>
            <a:pPr marL="0" indent="0">
              <a:buFont typeface="Arial"/>
              <a:buNone/>
            </a:pPr>
            <a:endParaRPr lang="en-US" sz="1800" dirty="0">
              <a:solidFill>
                <a:schemeClr val="tx1">
                  <a:lumMod val="65000"/>
                  <a:lumOff val="35000"/>
                </a:schemeClr>
              </a:solidFill>
              <a:latin typeface="Myriad Pro"/>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2360567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u="sng" dirty="0">
                <a:latin typeface="Century Schoolbook" panose="02040604050505020304" pitchFamily="18" charset="0"/>
              </a:rPr>
              <a:t>Matter of 24 Franklin Ave. R.E. Corp. v Heaship</a:t>
            </a:r>
            <a:r>
              <a:rPr lang="en-US" sz="4400" dirty="0">
                <a:latin typeface="Century Schoolbook" panose="02040604050505020304" pitchFamily="18" charset="0"/>
              </a:rPr>
              <a:t>, 139 AD3d 742 (2d Dept 2016)</a:t>
            </a:r>
            <a:endParaRPr lang="en-US" sz="4400" dirty="0">
              <a:solidFill>
                <a:schemeClr val="tx1">
                  <a:lumMod val="65000"/>
                  <a:lumOff val="35000"/>
                </a:schemeClr>
              </a:solidFill>
              <a:latin typeface="Century Schoolbook" panose="02040604050505020304" pitchFamily="18" charset="0"/>
              <a:cs typeface="Myriad Pro"/>
            </a:endParaRPr>
          </a:p>
          <a:p>
            <a:pPr marL="457200" lvl="1" indent="0">
              <a:buNone/>
            </a:pPr>
            <a:endParaRPr lang="en-US" dirty="0">
              <a:latin typeface="Century Schoolbook" panose="02040604050505020304" pitchFamily="18" charset="0"/>
            </a:endParaRPr>
          </a:p>
          <a:p>
            <a:r>
              <a:rPr lang="en-US" u="sng" dirty="0">
                <a:latin typeface="Century Schoolbook" panose="02040604050505020304" pitchFamily="18" charset="0"/>
              </a:rPr>
              <a:t>Facts</a:t>
            </a:r>
            <a:endParaRPr lang="en-US" dirty="0">
              <a:latin typeface="Century Schoolbook" panose="02040604050505020304" pitchFamily="18" charset="0"/>
            </a:endParaRPr>
          </a:p>
          <a:p>
            <a:pPr lvl="1"/>
            <a:r>
              <a:rPr lang="en-US" dirty="0">
                <a:latin typeface="Century Schoolbook" panose="02040604050505020304" pitchFamily="18" charset="0"/>
              </a:rPr>
              <a:t>Petitioner received final subdivision approval to subdivide two parcels into three.</a:t>
            </a:r>
          </a:p>
          <a:p>
            <a:pPr lvl="1"/>
            <a:r>
              <a:rPr lang="en-US" dirty="0">
                <a:latin typeface="Century Schoolbook" panose="02040604050505020304" pitchFamily="18" charset="0"/>
              </a:rPr>
              <a:t>The submitted subdivision site map indicated that one house existing on the property was to remain, and two new two-family homes would be constructed.</a:t>
            </a:r>
          </a:p>
          <a:p>
            <a:pPr lvl="1"/>
            <a:r>
              <a:rPr lang="en-US" dirty="0">
                <a:latin typeface="Century Schoolbook" panose="02040604050505020304" pitchFamily="18" charset="0"/>
              </a:rPr>
              <a:t>After receiving final subdivision approval and a negative declaration, Petitioner sought building permits to construct three new two-family homes.</a:t>
            </a:r>
          </a:p>
          <a:p>
            <a:pPr lvl="1"/>
            <a:r>
              <a:rPr lang="en-US" dirty="0">
                <a:latin typeface="Century Schoolbook" panose="02040604050505020304" pitchFamily="18" charset="0"/>
              </a:rPr>
              <a:t>The Town Board subsequently enacted a zoning amendment providing that only single family homes could be built on the subject property.</a:t>
            </a:r>
          </a:p>
          <a:p>
            <a:pPr lvl="1"/>
            <a:r>
              <a:rPr lang="en-US" dirty="0">
                <a:latin typeface="Century Schoolbook" panose="02040604050505020304" pitchFamily="18" charset="0"/>
              </a:rPr>
              <a:t>The Town Board did not comply with referral requirements of General Municipal Law (“GML”) § 239-m, which requires town to submit a “full statement” of the proposed zoning amendment to the county planning agency.</a:t>
            </a:r>
          </a:p>
          <a:p>
            <a:pPr lvl="1"/>
            <a:r>
              <a:rPr lang="en-US" dirty="0">
                <a:latin typeface="Century Schoolbook" panose="02040604050505020304" pitchFamily="18" charset="0"/>
              </a:rPr>
              <a:t>The Town Board did comply with the County Administrative Code, which required that a town must provide to the County Planning Board 10 days notice of any hearing as to a zoning amendment.</a:t>
            </a:r>
          </a:p>
          <a:p>
            <a:pPr marL="0" indent="0">
              <a:buFont typeface="Arial"/>
              <a:buNone/>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2677846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800" u="sng" dirty="0">
                <a:latin typeface="Century Schoolbook" panose="02040604050505020304" pitchFamily="18" charset="0"/>
              </a:rPr>
              <a:t>Matter of 24 Franklin Ave. R.E. Corp. v Heaship</a:t>
            </a:r>
            <a:r>
              <a:rPr lang="en-US" sz="3800" dirty="0">
                <a:latin typeface="Century Schoolbook" panose="02040604050505020304" pitchFamily="18" charset="0"/>
              </a:rPr>
              <a:t>, </a:t>
            </a:r>
            <a:br>
              <a:rPr lang="en-US" sz="3800" dirty="0">
                <a:latin typeface="Century Schoolbook" panose="02040604050505020304" pitchFamily="18" charset="0"/>
              </a:rPr>
            </a:br>
            <a:r>
              <a:rPr lang="en-US" sz="3800" dirty="0">
                <a:latin typeface="Century Schoolbook" panose="02040604050505020304" pitchFamily="18" charset="0"/>
              </a:rPr>
              <a:t>139 AD3d 742 (2d Dept 2016)</a:t>
            </a:r>
            <a:endParaRPr lang="en-US" sz="3800" dirty="0">
              <a:solidFill>
                <a:schemeClr val="tx1">
                  <a:lumMod val="65000"/>
                  <a:lumOff val="35000"/>
                </a:schemeClr>
              </a:solidFill>
              <a:latin typeface="Century Schoolbook" panose="02040604050505020304" pitchFamily="18" charset="0"/>
              <a:cs typeface="Myriad Pro"/>
            </a:endParaRPr>
          </a:p>
          <a:p>
            <a:pPr marL="457200" lvl="1" indent="0">
              <a:buNone/>
            </a:pPr>
            <a:endParaRPr lang="en-US" dirty="0">
              <a:latin typeface="Century Schoolbook" panose="02040604050505020304" pitchFamily="18" charset="0"/>
            </a:endParaRPr>
          </a:p>
          <a:p>
            <a:r>
              <a:rPr lang="en-US" u="sng" dirty="0">
                <a:latin typeface="Century Schoolbook" panose="02040604050505020304" pitchFamily="18" charset="0"/>
              </a:rPr>
              <a:t>Issues</a:t>
            </a:r>
          </a:p>
          <a:p>
            <a:pPr lvl="1"/>
            <a:r>
              <a:rPr lang="en-US" dirty="0">
                <a:latin typeface="Century Schoolbook" panose="02040604050505020304" pitchFamily="18" charset="0"/>
              </a:rPr>
              <a:t>Does the County’s administrative code supersede the GML 239-m referral requirements?</a:t>
            </a:r>
          </a:p>
          <a:p>
            <a:pPr lvl="1"/>
            <a:r>
              <a:rPr lang="en-US" dirty="0">
                <a:latin typeface="Century Schoolbook" panose="02040604050505020304" pitchFamily="18" charset="0"/>
              </a:rPr>
              <a:t>Did the Town Board properly issue a negative declaration for Petitioner’s proposed development?</a:t>
            </a:r>
          </a:p>
          <a:p>
            <a:r>
              <a:rPr lang="en-US" u="sng" dirty="0">
                <a:latin typeface="Century Schoolbook" panose="02040604050505020304" pitchFamily="18" charset="0"/>
              </a:rPr>
              <a:t>Holding</a:t>
            </a:r>
          </a:p>
          <a:p>
            <a:pPr lvl="1"/>
            <a:r>
              <a:rPr lang="en-US" dirty="0">
                <a:latin typeface="Century Schoolbook" panose="02040604050505020304" pitchFamily="18" charset="0"/>
              </a:rPr>
              <a:t>Town Board erred in failing to comply with GML 239-m referral requirements since the County Administrative Code did not conflict with, and thus, did not supersede GML 239-m referral requirements.  Thus, the zoning amendment was invalid.</a:t>
            </a:r>
          </a:p>
          <a:p>
            <a:pPr lvl="1"/>
            <a:r>
              <a:rPr lang="en-US" dirty="0">
                <a:latin typeface="Century Schoolbook" panose="02040604050505020304" pitchFamily="18" charset="0"/>
              </a:rPr>
              <a:t>The negative declaration for the proposed subdivision was improper because it was based upon a site plan submitted that indicated two, not three, two-family homes, such that the County Planning Board did not have a “full statement” of the proposed development for its consideration.</a:t>
            </a:r>
          </a:p>
          <a:p>
            <a:pPr marL="0" indent="0">
              <a:buFont typeface="Arial"/>
              <a:buNone/>
            </a:pPr>
            <a:endParaRPr lang="en-US" sz="1800" b="1"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2571103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800" u="sng" dirty="0">
                <a:latin typeface="Century Schoolbook" panose="02040604050505020304" pitchFamily="18" charset="0"/>
              </a:rPr>
              <a:t>Matter of Citrin v Board of Zoning &amp; Appeals of Town of N. Hempstead</a:t>
            </a:r>
            <a:r>
              <a:rPr lang="en-US" sz="3800" dirty="0">
                <a:latin typeface="Century Schoolbook" panose="02040604050505020304" pitchFamily="18" charset="0"/>
              </a:rPr>
              <a:t>, 143 AD3d 893 (2d Dept 2016)</a:t>
            </a:r>
          </a:p>
          <a:p>
            <a:pPr marL="0" indent="0">
              <a:buNone/>
            </a:pPr>
            <a:endParaRPr lang="en-US" sz="3400" dirty="0">
              <a:latin typeface="Century Schoolbook" panose="02040604050505020304" pitchFamily="18" charset="0"/>
            </a:endParaRPr>
          </a:p>
          <a:p>
            <a:r>
              <a:rPr lang="en-US" u="sng" dirty="0">
                <a:latin typeface="Century Schoolbook" panose="02040604050505020304" pitchFamily="18" charset="0"/>
              </a:rPr>
              <a:t>Facts</a:t>
            </a:r>
            <a:endParaRPr lang="en-US" dirty="0">
              <a:latin typeface="Century Schoolbook" panose="02040604050505020304" pitchFamily="18" charset="0"/>
            </a:endParaRPr>
          </a:p>
          <a:p>
            <a:pPr lvl="1"/>
            <a:r>
              <a:rPr lang="en-US" dirty="0">
                <a:latin typeface="Century Schoolbook" panose="02040604050505020304" pitchFamily="18" charset="0"/>
              </a:rPr>
              <a:t>Pursuant to provisions in the Town Code, the Town Zoning Board of Appeals granted Petitioner’s application to continue the use of a parking lot in a residential district for a period of five years.</a:t>
            </a:r>
          </a:p>
          <a:p>
            <a:r>
              <a:rPr lang="en-US" u="sng" dirty="0">
                <a:latin typeface="Century Schoolbook" panose="02040604050505020304" pitchFamily="18" charset="0"/>
              </a:rPr>
              <a:t>Issue</a:t>
            </a:r>
            <a:endParaRPr lang="en-US" dirty="0">
              <a:latin typeface="Century Schoolbook" panose="02040604050505020304" pitchFamily="18" charset="0"/>
            </a:endParaRPr>
          </a:p>
          <a:p>
            <a:pPr lvl="1"/>
            <a:r>
              <a:rPr lang="en-US" dirty="0">
                <a:latin typeface="Century Schoolbook" panose="02040604050505020304" pitchFamily="18" charset="0"/>
              </a:rPr>
              <a:t>Did the Town ZBA have the authority to impose a durational limit on the permit issued pursuant to its Town Code?</a:t>
            </a:r>
          </a:p>
          <a:p>
            <a:r>
              <a:rPr lang="en-US" u="sng" dirty="0">
                <a:latin typeface="Century Schoolbook" panose="02040604050505020304" pitchFamily="18" charset="0"/>
              </a:rPr>
              <a:t>Holding</a:t>
            </a:r>
            <a:endParaRPr lang="en-US" dirty="0">
              <a:latin typeface="Century Schoolbook" panose="02040604050505020304" pitchFamily="18" charset="0"/>
            </a:endParaRPr>
          </a:p>
          <a:p>
            <a:pPr lvl="1"/>
            <a:r>
              <a:rPr lang="en-US" dirty="0">
                <a:latin typeface="Century Schoolbook" panose="02040604050505020304" pitchFamily="18" charset="0"/>
              </a:rPr>
              <a:t>The Town Code “does not explicitly provide the Town ZBA with the authority to impose durational limits upon permits granted pursuant to that section.”</a:t>
            </a:r>
          </a:p>
          <a:p>
            <a:pPr lvl="1"/>
            <a:r>
              <a:rPr lang="en-US" dirty="0">
                <a:latin typeface="Century Schoolbook" panose="02040604050505020304" pitchFamily="18" charset="0"/>
              </a:rPr>
              <a:t>Thus, the durational limit was improper and it must be annulled because conditions imposed by a Town ZBA “must be authorized by the zoning ordinance.”</a:t>
            </a: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3968020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5100" u="sng" dirty="0">
                <a:latin typeface="Century Schoolbook" panose="02040604050505020304" pitchFamily="18" charset="0"/>
              </a:rPr>
              <a:t>Phair v Sand Land Corp.</a:t>
            </a:r>
            <a:r>
              <a:rPr lang="en-US" sz="5100" dirty="0">
                <a:latin typeface="Century Schoolbook" panose="02040604050505020304" pitchFamily="18" charset="0"/>
              </a:rPr>
              <a:t>, 137 AD3d 1237 (2d Dept 2016); </a:t>
            </a:r>
            <a:r>
              <a:rPr lang="en-US" sz="5100" u="sng" dirty="0">
                <a:latin typeface="Century Schoolbook" panose="02040604050505020304" pitchFamily="18" charset="0"/>
              </a:rPr>
              <a:t>Matter of Sand Land Corp. v Zoning Bd. of Appeals of Town of Southampton</a:t>
            </a:r>
            <a:r>
              <a:rPr lang="en-US" sz="5100" dirty="0">
                <a:latin typeface="Century Schoolbook" panose="02040604050505020304" pitchFamily="18" charset="0"/>
              </a:rPr>
              <a:t>, 137 AD3d 1289 (2d Dept 2016)</a:t>
            </a:r>
          </a:p>
          <a:p>
            <a:pPr marL="0" indent="0">
              <a:buNone/>
            </a:pPr>
            <a:endParaRPr lang="en-US" sz="6000" dirty="0">
              <a:latin typeface="Century Schoolbook" panose="02040604050505020304" pitchFamily="18" charset="0"/>
            </a:endParaRPr>
          </a:p>
          <a:p>
            <a:pPr marL="228600" lvl="0" indent="-228600" defTabSz="914400">
              <a:lnSpc>
                <a:spcPct val="90000"/>
              </a:lnSpc>
              <a:spcBef>
                <a:spcPts val="1000"/>
              </a:spcBef>
              <a:buFont typeface="Arial" panose="020B0604020202020204" pitchFamily="34" charset="0"/>
              <a:buChar char="•"/>
            </a:pPr>
            <a:r>
              <a:rPr lang="en-US" sz="4200" u="sng" dirty="0">
                <a:solidFill>
                  <a:prstClr val="black"/>
                </a:solidFill>
                <a:latin typeface="Century Schoolbook" panose="02040604050505020304" pitchFamily="18" charset="0"/>
              </a:rPr>
              <a:t>Facts</a:t>
            </a:r>
          </a:p>
          <a:p>
            <a:pPr marL="685800" lvl="1" indent="-228600" defTabSz="914400">
              <a:lnSpc>
                <a:spcPct val="90000"/>
              </a:lnSpc>
              <a:spcBef>
                <a:spcPts val="500"/>
              </a:spcBef>
              <a:buFont typeface="Calibri" panose="020F0502020204030204" pitchFamily="34" charset="0"/>
              <a:buChar char="–"/>
            </a:pPr>
            <a:r>
              <a:rPr lang="en-US" sz="3500" dirty="0">
                <a:solidFill>
                  <a:prstClr val="black"/>
                </a:solidFill>
                <a:latin typeface="Century Schoolbook" panose="02040604050505020304" pitchFamily="18" charset="0"/>
              </a:rPr>
              <a:t>Plaintiffs, as a resident taxpayers of the Town, commenced action to enjoin Defendant from using residentially zoned property for certain mining operations.</a:t>
            </a:r>
          </a:p>
          <a:p>
            <a:pPr marL="685800" lvl="1" indent="-228600" defTabSz="914400">
              <a:lnSpc>
                <a:spcPct val="90000"/>
              </a:lnSpc>
              <a:spcBef>
                <a:spcPts val="500"/>
              </a:spcBef>
              <a:buFont typeface="Calibri" panose="020F0502020204030204" pitchFamily="34" charset="0"/>
              <a:buChar char="–"/>
            </a:pPr>
            <a:r>
              <a:rPr lang="en-US" sz="3500" dirty="0">
                <a:solidFill>
                  <a:prstClr val="black"/>
                </a:solidFill>
                <a:latin typeface="Century Schoolbook" panose="02040604050505020304" pitchFamily="18" charset="0"/>
              </a:rPr>
              <a:t>After action was commenced, Defendant applied for a “pre-existing certificate of occupancy” for (1) the operation of a sand mine, (2) receipt and processing of clearing debris into mulch, (3) receipt and processing of construction debris into a concrete blend, and (4) storage, sale, and delivery from the property of sand, mulch, and concrete blend.</a:t>
            </a:r>
          </a:p>
          <a:p>
            <a:pPr marL="685800" lvl="1" indent="-228600" defTabSz="914400">
              <a:lnSpc>
                <a:spcPct val="90000"/>
              </a:lnSpc>
              <a:spcBef>
                <a:spcPts val="500"/>
              </a:spcBef>
              <a:buFont typeface="Calibri" panose="020F0502020204030204" pitchFamily="34" charset="0"/>
              <a:buChar char="–"/>
            </a:pPr>
            <a:r>
              <a:rPr lang="en-US" sz="3500" dirty="0">
                <a:solidFill>
                  <a:prstClr val="black"/>
                </a:solidFill>
                <a:latin typeface="Century Schoolbook" panose="02040604050505020304" pitchFamily="18" charset="0"/>
              </a:rPr>
              <a:t>Town Building Inspector determined Defendant was entitled to certificate of preexisting use for three of the operations, but not for processing construction debris into concrete blend.</a:t>
            </a: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132212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5100" u="sng" dirty="0">
                <a:latin typeface="Century Schoolbook" panose="02040604050505020304" pitchFamily="18" charset="0"/>
              </a:rPr>
              <a:t>Phair v Sand Land Corp.</a:t>
            </a:r>
            <a:r>
              <a:rPr lang="en-US" sz="5100" dirty="0">
                <a:latin typeface="Century Schoolbook" panose="02040604050505020304" pitchFamily="18" charset="0"/>
              </a:rPr>
              <a:t>, 137 AD3d 1237 (2d Dept 2016); </a:t>
            </a:r>
            <a:r>
              <a:rPr lang="en-US" sz="5100" u="sng" dirty="0">
                <a:latin typeface="Century Schoolbook" panose="02040604050505020304" pitchFamily="18" charset="0"/>
              </a:rPr>
              <a:t>Matter of Sand Land Corp. v Zoning Bd. of Appeals of Town of Southampton</a:t>
            </a:r>
            <a:r>
              <a:rPr lang="en-US" sz="5100" dirty="0">
                <a:latin typeface="Century Schoolbook" panose="02040604050505020304" pitchFamily="18" charset="0"/>
              </a:rPr>
              <a:t>, 137 AD3d 1289 (2d Dept 2016)</a:t>
            </a:r>
          </a:p>
          <a:p>
            <a:pPr marL="0" indent="0">
              <a:buNone/>
            </a:pPr>
            <a:endParaRPr lang="en-US" sz="2900" dirty="0">
              <a:latin typeface="Century Schoolbook" panose="02040604050505020304" pitchFamily="18" charset="0"/>
            </a:endParaRPr>
          </a:p>
          <a:p>
            <a:pPr marL="228600" lvl="0" indent="-228600" defTabSz="914400">
              <a:lnSpc>
                <a:spcPct val="90000"/>
              </a:lnSpc>
              <a:spcBef>
                <a:spcPts val="1000"/>
              </a:spcBef>
              <a:buFont typeface="Arial" panose="020B0604020202020204" pitchFamily="34" charset="0"/>
              <a:buChar char="•"/>
            </a:pPr>
            <a:r>
              <a:rPr lang="en-US" sz="5100" u="sng" dirty="0">
                <a:solidFill>
                  <a:prstClr val="black"/>
                </a:solidFill>
                <a:latin typeface="Century Schoolbook" panose="02040604050505020304" pitchFamily="18" charset="0"/>
              </a:rPr>
              <a:t>Facts</a:t>
            </a:r>
            <a:endParaRPr lang="en-US" sz="4200" u="sng" dirty="0">
              <a:solidFill>
                <a:prstClr val="black"/>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r>
              <a:rPr lang="en-US" sz="3800" dirty="0">
                <a:solidFill>
                  <a:prstClr val="black"/>
                </a:solidFill>
                <a:latin typeface="Century Schoolbook" panose="02040604050505020304" pitchFamily="18" charset="0"/>
              </a:rPr>
              <a:t>Town Zoning Board of Appeals (“ZBA”) determined that only the operation of the sand mine, sale and delivery of sand, and receipt of clearing debris was legal preexisting uses, and all other proposed uses, including the processing and sale of clearing debris, were unpermitted expansions of these operations</a:t>
            </a:r>
          </a:p>
          <a:p>
            <a:pPr marL="685800" lvl="1" indent="-228600" defTabSz="914400">
              <a:lnSpc>
                <a:spcPct val="90000"/>
              </a:lnSpc>
              <a:spcBef>
                <a:spcPts val="500"/>
              </a:spcBef>
              <a:buFont typeface="Calibri" panose="020F0502020204030204" pitchFamily="34" charset="0"/>
              <a:buChar char="–"/>
            </a:pPr>
            <a:r>
              <a:rPr lang="en-US" sz="3800" dirty="0">
                <a:solidFill>
                  <a:prstClr val="black"/>
                </a:solidFill>
                <a:latin typeface="Century Schoolbook" panose="02040604050505020304" pitchFamily="18" charset="0"/>
              </a:rPr>
              <a:t>Supreme Court annulled the ZBA’s determination to the extent that it found that processing and sale of clearing debris were not preexisting uses, since the processing and sale of such debris is inherently consistent with the collection of such debris.</a:t>
            </a:r>
          </a:p>
          <a:p>
            <a:r>
              <a:rPr lang="en-US" sz="5100" u="sng" dirty="0">
                <a:latin typeface="Century Schoolbook" panose="02040604050505020304" pitchFamily="18" charset="0"/>
              </a:rPr>
              <a:t>Issues</a:t>
            </a:r>
            <a:endParaRPr lang="en-US" u="sng" dirty="0">
              <a:latin typeface="Century Schoolbook" panose="02040604050505020304" pitchFamily="18" charset="0"/>
            </a:endParaRPr>
          </a:p>
          <a:p>
            <a:pPr lvl="1"/>
            <a:r>
              <a:rPr lang="en-US" sz="3500" dirty="0">
                <a:latin typeface="Century Schoolbook" panose="02040604050505020304" pitchFamily="18" charset="0"/>
              </a:rPr>
              <a:t>Were Defendant’s operations legal nonconforming uses?</a:t>
            </a:r>
          </a:p>
          <a:p>
            <a:pPr lvl="1"/>
            <a:r>
              <a:rPr lang="en-US" sz="3500" dirty="0">
                <a:latin typeface="Century Schoolbook" panose="02040604050505020304" pitchFamily="18" charset="0"/>
              </a:rPr>
              <a:t>Did the Plaintiffs have standing to bring the action pursuant to a Town Law authorizing direct action by taxpayers to challenge the failure of Town Officials to enforce zoning regulations?</a:t>
            </a:r>
          </a:p>
          <a:p>
            <a:pPr marL="685800" lvl="1" indent="-228600" defTabSz="914400">
              <a:lnSpc>
                <a:spcPct val="90000"/>
              </a:lnSpc>
              <a:spcBef>
                <a:spcPts val="500"/>
              </a:spcBef>
              <a:buFont typeface="Calibri" panose="020F0502020204030204" pitchFamily="34" charset="0"/>
              <a:buChar char="–"/>
            </a:pPr>
            <a:endParaRPr lang="en-US" sz="3500" dirty="0">
              <a:solidFill>
                <a:prstClr val="black"/>
              </a:solidFill>
              <a:latin typeface="Century Schoolbook" panose="02040604050505020304" pitchFamily="18" charset="0"/>
            </a:endParaRP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3099425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u="sng" dirty="0">
                <a:latin typeface="Century Schoolbook" panose="02040604050505020304" pitchFamily="18" charset="0"/>
              </a:rPr>
              <a:t>Phair v Sand Land Corp.</a:t>
            </a:r>
            <a:r>
              <a:rPr lang="en-US" sz="4400" dirty="0">
                <a:latin typeface="Century Schoolbook" panose="02040604050505020304" pitchFamily="18" charset="0"/>
              </a:rPr>
              <a:t>, 137 AD3d 1237 (2d Dept 2016); </a:t>
            </a:r>
            <a:r>
              <a:rPr lang="en-US" sz="4400" u="sng" dirty="0">
                <a:latin typeface="Century Schoolbook" panose="02040604050505020304" pitchFamily="18" charset="0"/>
              </a:rPr>
              <a:t>Matter of Sand Land Corp. v Zoning Bd. of Appeals of Town of Southampton</a:t>
            </a:r>
            <a:r>
              <a:rPr lang="en-US" sz="4400" dirty="0">
                <a:latin typeface="Century Schoolbook" panose="02040604050505020304" pitchFamily="18" charset="0"/>
              </a:rPr>
              <a:t>, 137 AD3d 1289 (2d Dept 2016)</a:t>
            </a:r>
          </a:p>
          <a:p>
            <a:pPr marL="0" indent="0">
              <a:buNone/>
            </a:pPr>
            <a:endParaRPr lang="en-US" sz="2900" dirty="0">
              <a:latin typeface="Century Schoolbook" panose="02040604050505020304" pitchFamily="18" charset="0"/>
            </a:endParaRPr>
          </a:p>
          <a:p>
            <a:r>
              <a:rPr lang="en-US" u="sng" dirty="0">
                <a:latin typeface="Century Schoolbook" panose="02040604050505020304" pitchFamily="18" charset="0"/>
              </a:rPr>
              <a:t>Holding </a:t>
            </a:r>
            <a:endParaRPr lang="en-US" u="sng" dirty="0">
              <a:solidFill>
                <a:srgbClr val="FF0000"/>
              </a:solidFill>
              <a:latin typeface="Century Schoolbook" panose="02040604050505020304" pitchFamily="18" charset="0"/>
            </a:endParaRPr>
          </a:p>
          <a:p>
            <a:pPr lvl="1"/>
            <a:r>
              <a:rPr lang="en-US" dirty="0">
                <a:latin typeface="Century Schoolbook" panose="02040604050505020304" pitchFamily="18" charset="0"/>
              </a:rPr>
              <a:t>The ZBA’s determination was not arbitrary or capricious since there was no evidence that Defendant had traditionally processed or sold the clearing debris that it collected on its property.  The argument that the processing and sale of clearing debris is inherently consistent with the receipt of such debris does not defeat the applicant’s burden to prove that such operations were prior nonconforming uses.  Absent evidence that such operations were historically conducted on the property, it cannot be a legal prior nonconforming use.</a:t>
            </a:r>
          </a:p>
          <a:p>
            <a:pPr lvl="1"/>
            <a:r>
              <a:rPr lang="en-US" dirty="0">
                <a:latin typeface="Century Schoolbook" panose="02040604050505020304" pitchFamily="18" charset="0"/>
              </a:rPr>
              <a:t>Since the local zoning officials found that no zoning violation existed for certain preexisting nonconforming uses, Plaintiffs did not have standing to challenge those decisions pursuant to the Town Law because there was no violation to enforce.</a:t>
            </a:r>
          </a:p>
          <a:p>
            <a:pPr lvl="1"/>
            <a:r>
              <a:rPr lang="en-US" dirty="0">
                <a:latin typeface="Century Schoolbook" panose="02040604050505020304" pitchFamily="18" charset="0"/>
              </a:rPr>
              <a:t>Plaintiffs did have standing to challenge the nonenforcement of the zoning code for those operations that the ZBA determined to not be preexisting nonconforming uses because the continuation of those operations violated the zoning code.</a:t>
            </a: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3572719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WOH_PPT_SECTION TITLE 2.jpg" descr="/Users/jeanie/Desktop/PROJECTS/WOH/WOH_PPT_SECTION TITLE 2.jpg"/>
          <p:cNvPicPr>
            <a:picLocks noGrp="1" noChangeAspect="1"/>
          </p:cNvPicPr>
          <p:nvPr>
            <p:ph idx="1"/>
          </p:nvPr>
        </p:nvPicPr>
        <p:blipFill rotWithShape="1">
          <a:blip r:embed="rId2" r:link="rId3">
            <a:extLst>
              <a:ext uri="{28A0092B-C50C-407E-A947-70E740481C1C}">
                <a14:useLocalDpi xmlns:a14="http://schemas.microsoft.com/office/drawing/2010/main" val="0"/>
              </a:ext>
            </a:extLst>
          </a:blip>
          <a:srcRect t="40"/>
          <a:stretch/>
        </p:blipFill>
        <p:spPr>
          <a:xfrm>
            <a:off x="-3626" y="0"/>
            <a:ext cx="9147626" cy="6858000"/>
          </a:xfrm>
        </p:spPr>
      </p:pic>
      <p:sp>
        <p:nvSpPr>
          <p:cNvPr id="6" name="Title 1"/>
          <p:cNvSpPr txBox="1">
            <a:spLocks/>
          </p:cNvSpPr>
          <p:nvPr/>
        </p:nvSpPr>
        <p:spPr>
          <a:xfrm>
            <a:off x="2639296" y="2506461"/>
            <a:ext cx="5608917" cy="147002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spc="300" dirty="0">
                <a:solidFill>
                  <a:schemeClr val="bg1"/>
                </a:solidFill>
                <a:latin typeface="Myriad Pro"/>
                <a:cs typeface="Myriad Pro"/>
              </a:rPr>
              <a:t>Court of Appeals</a:t>
            </a:r>
          </a:p>
        </p:txBody>
      </p:sp>
      <p:sp>
        <p:nvSpPr>
          <p:cNvPr id="7" name="Subtitle 2"/>
          <p:cNvSpPr txBox="1">
            <a:spLocks/>
          </p:cNvSpPr>
          <p:nvPr/>
        </p:nvSpPr>
        <p:spPr>
          <a:xfrm>
            <a:off x="2556168" y="2957311"/>
            <a:ext cx="5216232" cy="20383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solidFill>
                <a:schemeClr val="bg1">
                  <a:lumMod val="75000"/>
                </a:schemeClr>
              </a:solidFill>
              <a:latin typeface="Myriad Pro"/>
              <a:cs typeface="Myriad Pro"/>
            </a:endParaRPr>
          </a:p>
        </p:txBody>
      </p:sp>
    </p:spTree>
    <p:extLst>
      <p:ext uri="{BB962C8B-B14F-4D97-AF65-F5344CB8AC3E}">
        <p14:creationId xmlns:p14="http://schemas.microsoft.com/office/powerpoint/2010/main" val="1191377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100" u="sng" dirty="0">
                <a:latin typeface="Century Schoolbook" panose="02040604050505020304" pitchFamily="18" charset="0"/>
              </a:rPr>
              <a:t>Leonard v Planning Bd. of Town of Union Vale</a:t>
            </a:r>
            <a:r>
              <a:rPr lang="en-US" sz="3100" dirty="0">
                <a:latin typeface="Century Schoolbook" panose="02040604050505020304" pitchFamily="18" charset="0"/>
              </a:rPr>
              <a:t>, </a:t>
            </a:r>
            <a:br>
              <a:rPr lang="en-US" sz="3100" dirty="0">
                <a:latin typeface="Century Schoolbook" panose="02040604050505020304" pitchFamily="18" charset="0"/>
              </a:rPr>
            </a:br>
            <a:r>
              <a:rPr lang="en-US" sz="3100" dirty="0">
                <a:latin typeface="Century Schoolbook" panose="02040604050505020304" pitchFamily="18" charset="0"/>
              </a:rPr>
              <a:t>136 AD3d 868 (2d Dept 2016)</a:t>
            </a:r>
          </a:p>
          <a:p>
            <a:endParaRPr lang="en-US" dirty="0">
              <a:latin typeface="Century Schoolbook" panose="02040604050505020304" pitchFamily="18" charset="0"/>
            </a:endParaRPr>
          </a:p>
          <a:p>
            <a:r>
              <a:rPr lang="en-US" u="sng" dirty="0">
                <a:latin typeface="Century Schoolbook" panose="02040604050505020304" pitchFamily="18" charset="0"/>
              </a:rPr>
              <a:t>Facts</a:t>
            </a:r>
          </a:p>
          <a:p>
            <a:pPr lvl="1"/>
            <a:r>
              <a:rPr lang="en-US" dirty="0">
                <a:latin typeface="Century Schoolbook" panose="02040604050505020304" pitchFamily="18" charset="0"/>
              </a:rPr>
              <a:t>In 1987, the Planning Board issued a negative declaration on a proposal to subdivide a 950-acre parcel and approved a proposal to develop a portion of the parcel, which was so developed.</a:t>
            </a:r>
          </a:p>
          <a:p>
            <a:pPr lvl="1"/>
            <a:r>
              <a:rPr lang="en-US" dirty="0">
                <a:latin typeface="Century Schoolbook" panose="02040604050505020304" pitchFamily="18" charset="0"/>
              </a:rPr>
              <a:t>In 2012, Petitioners applied for preliminary plat approval to develop the remainder of the parcel, relying on the 1987 negative declaration.</a:t>
            </a:r>
          </a:p>
          <a:p>
            <a:pPr lvl="1"/>
            <a:r>
              <a:rPr lang="en-US" dirty="0">
                <a:latin typeface="Century Schoolbook" panose="02040604050505020304" pitchFamily="18" charset="0"/>
              </a:rPr>
              <a:t>The Planning Board rejected the 2012 application on the ground that the 1987 negative declaration was not operative with respect to the current application, which it deemed a new action.</a:t>
            </a:r>
          </a:p>
          <a:p>
            <a:pPr marL="228600" lvl="0" indent="-228600" defTabSz="914400">
              <a:lnSpc>
                <a:spcPct val="90000"/>
              </a:lnSpc>
              <a:spcBef>
                <a:spcPts val="1000"/>
              </a:spcBef>
              <a:buFont typeface="Arial" panose="020B0604020202020204" pitchFamily="34" charset="0"/>
              <a:buChar char="•"/>
            </a:pPr>
            <a:r>
              <a:rPr lang="en-US" sz="3100" u="sng" dirty="0">
                <a:solidFill>
                  <a:prstClr val="black"/>
                </a:solidFill>
                <a:latin typeface="Century Schoolbook" panose="02040604050505020304" pitchFamily="18" charset="0"/>
              </a:rPr>
              <a:t>Issue</a:t>
            </a:r>
          </a:p>
          <a:p>
            <a:pPr marL="685800" lvl="1" indent="-228600" defTabSz="914400">
              <a:lnSpc>
                <a:spcPct val="90000"/>
              </a:lnSpc>
              <a:spcBef>
                <a:spcPts val="500"/>
              </a:spcBef>
              <a:buFont typeface="Calibri" panose="020F0502020204030204" pitchFamily="34" charset="0"/>
              <a:buChar char="–"/>
            </a:pPr>
            <a:r>
              <a:rPr lang="en-US" sz="2900" dirty="0">
                <a:solidFill>
                  <a:prstClr val="black"/>
                </a:solidFill>
                <a:latin typeface="Century Schoolbook" panose="02040604050505020304" pitchFamily="18" charset="0"/>
              </a:rPr>
              <a:t>Was the Planning Board’s determination appropriate that the 1987 negative declaration was not applicable to the 2012 application?</a:t>
            </a:r>
            <a:endParaRPr lang="en-US" sz="2900" dirty="0">
              <a:latin typeface="Century Schoolbook" panose="02040604050505020304" pitchFamily="18" charset="0"/>
            </a:endParaRP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1765467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100" u="sng" dirty="0">
                <a:latin typeface="Century Schoolbook" panose="02040604050505020304" pitchFamily="18" charset="0"/>
              </a:rPr>
              <a:t>Leonard v Planning Bd. of Town of Union Vale</a:t>
            </a:r>
            <a:r>
              <a:rPr lang="en-US" sz="3100" dirty="0">
                <a:latin typeface="Century Schoolbook" panose="02040604050505020304" pitchFamily="18" charset="0"/>
              </a:rPr>
              <a:t>, </a:t>
            </a:r>
            <a:br>
              <a:rPr lang="en-US" sz="3100" dirty="0">
                <a:latin typeface="Century Schoolbook" panose="02040604050505020304" pitchFamily="18" charset="0"/>
              </a:rPr>
            </a:br>
            <a:r>
              <a:rPr lang="en-US" sz="3100" dirty="0">
                <a:latin typeface="Century Schoolbook" panose="02040604050505020304" pitchFamily="18" charset="0"/>
              </a:rPr>
              <a:t>136 AD3d 868 (2d Dept 2016)</a:t>
            </a:r>
          </a:p>
          <a:p>
            <a:endParaRPr lang="en-US" dirty="0">
              <a:latin typeface="Century Schoolbook" panose="02040604050505020304" pitchFamily="18" charset="0"/>
            </a:endParaRPr>
          </a:p>
          <a:p>
            <a:r>
              <a:rPr lang="en-US" u="sng" dirty="0">
                <a:latin typeface="Century Schoolbook" panose="02040604050505020304" pitchFamily="18" charset="0"/>
              </a:rPr>
              <a:t>Holding</a:t>
            </a:r>
          </a:p>
          <a:p>
            <a:pPr lvl="1"/>
            <a:r>
              <a:rPr lang="en-US" dirty="0">
                <a:latin typeface="Century Schoolbook" panose="02040604050505020304" pitchFamily="18" charset="0"/>
              </a:rPr>
              <a:t>The Planning Board’s decision “was based on faulty premises, among which was the erroneous legal conclusion that the 1987 negative declaration had expired.”</a:t>
            </a:r>
          </a:p>
          <a:p>
            <a:pPr lvl="1"/>
            <a:r>
              <a:rPr lang="en-US" dirty="0">
                <a:latin typeface="Century Schoolbook" panose="02040604050505020304" pitchFamily="18" charset="0"/>
              </a:rPr>
              <a:t>There were not sufficient changes between the 1987 and 2012 applications to treat the latter as a new action.</a:t>
            </a:r>
          </a:p>
          <a:p>
            <a:pPr lvl="1"/>
            <a:r>
              <a:rPr lang="en-US" dirty="0">
                <a:latin typeface="Century Schoolbook" panose="02040604050505020304" pitchFamily="18" charset="0"/>
              </a:rPr>
              <a:t>Since the negative declaration had not expired, the Planning Board was required to determine whether it should be amended to cover the 2012 proposal or must be rescinded.</a:t>
            </a:r>
          </a:p>
          <a:p>
            <a:pPr lvl="1"/>
            <a:r>
              <a:rPr lang="en-US" dirty="0">
                <a:latin typeface="Century Schoolbook" panose="02040604050505020304" pitchFamily="18" charset="0"/>
              </a:rPr>
              <a:t>Without an explicit decision to rescind the prior negative declaration, it does not automatically expire merely because a lapse of time.</a:t>
            </a: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3231494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100" u="sng" dirty="0">
                <a:latin typeface="Century Schoolbook" panose="02040604050505020304" pitchFamily="18" charset="0"/>
              </a:rPr>
              <a:t>Matter of DeFeo v Zoning Bd. of Appeals of Town of Bedford</a:t>
            </a:r>
            <a:r>
              <a:rPr lang="en-US" sz="3100" dirty="0">
                <a:latin typeface="Century Schoolbook" panose="02040604050505020304" pitchFamily="18" charset="0"/>
              </a:rPr>
              <a:t>, 137 AD3d 1123 (2d Dept 2016)</a:t>
            </a:r>
          </a:p>
          <a:p>
            <a:pPr marL="0" indent="0">
              <a:buNone/>
            </a:pPr>
            <a:endParaRPr lang="en-US" dirty="0">
              <a:latin typeface="Century Schoolbook" panose="02040604050505020304" pitchFamily="18" charset="0"/>
            </a:endParaRPr>
          </a:p>
          <a:p>
            <a:r>
              <a:rPr lang="en-US" u="sng" dirty="0">
                <a:latin typeface="Century Schoolbook" panose="02040604050505020304" pitchFamily="18" charset="0"/>
              </a:rPr>
              <a:t>Facts</a:t>
            </a:r>
          </a:p>
          <a:p>
            <a:pPr lvl="1"/>
            <a:r>
              <a:rPr lang="en-US" dirty="0">
                <a:latin typeface="Century Schoolbook" panose="02040604050505020304" pitchFamily="18" charset="0"/>
              </a:rPr>
              <a:t>Town Zoning Board of Appeals (“ZBA”) approved an application for a special permit and area and use variances to construct a car wash facility, which proposed certain restructuring of traffic patterns and elimination of existing curb cuts.</a:t>
            </a:r>
          </a:p>
          <a:p>
            <a:pPr lvl="1"/>
            <a:r>
              <a:rPr lang="en-US" dirty="0">
                <a:latin typeface="Century Schoolbook" panose="02040604050505020304" pitchFamily="18" charset="0"/>
              </a:rPr>
              <a:t>The applicant submitted evidence that if the use variance was not granted, the development potential for the property would be reduced by between 27% and 53%.</a:t>
            </a:r>
          </a:p>
          <a:p>
            <a:pPr lvl="1"/>
            <a:r>
              <a:rPr lang="en-US" dirty="0">
                <a:latin typeface="Century Schoolbook" panose="02040604050505020304" pitchFamily="18" charset="0"/>
              </a:rPr>
              <a:t>Petitioner, who owned property near the proposed car wash, challenged the ZBA’s decision to grant the use and area variances.</a:t>
            </a: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1907952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u="sng" dirty="0">
                <a:latin typeface="Century Schoolbook" panose="02040604050505020304" pitchFamily="18" charset="0"/>
              </a:rPr>
              <a:t>Matter of DeFeo v Zoning Bd. of Appeals of Town of Bedford</a:t>
            </a:r>
            <a:r>
              <a:rPr lang="en-US" sz="3400" dirty="0">
                <a:latin typeface="Century Schoolbook" panose="02040604050505020304" pitchFamily="18" charset="0"/>
              </a:rPr>
              <a:t>, 137 AD3d 1123 (2d Dept 2016)</a:t>
            </a:r>
          </a:p>
          <a:p>
            <a:pPr marL="0" indent="0">
              <a:buNone/>
            </a:pPr>
            <a:endParaRPr lang="en-US" dirty="0">
              <a:latin typeface="Century Schoolbook" panose="02040604050505020304" pitchFamily="18" charset="0"/>
            </a:endParaRPr>
          </a:p>
          <a:p>
            <a:r>
              <a:rPr lang="en-US" u="sng" dirty="0">
                <a:latin typeface="Century Schoolbook" panose="02040604050505020304" pitchFamily="18" charset="0"/>
              </a:rPr>
              <a:t>Issue </a:t>
            </a:r>
          </a:p>
          <a:p>
            <a:pPr lvl="1"/>
            <a:r>
              <a:rPr lang="en-US" dirty="0">
                <a:latin typeface="Century Schoolbook" panose="02040604050505020304" pitchFamily="18" charset="0"/>
              </a:rPr>
              <a:t>Was the applicant entitled to use and area variances?</a:t>
            </a:r>
          </a:p>
          <a:p>
            <a:r>
              <a:rPr lang="en-US" u="sng" dirty="0">
                <a:latin typeface="Century Schoolbook" panose="02040604050505020304" pitchFamily="18" charset="0"/>
              </a:rPr>
              <a:t>Holding</a:t>
            </a:r>
          </a:p>
          <a:p>
            <a:pPr lvl="1"/>
            <a:r>
              <a:rPr lang="en-US" dirty="0">
                <a:latin typeface="Century Schoolbook" panose="02040604050505020304" pitchFamily="18" charset="0"/>
              </a:rPr>
              <a:t>The applicant did not establish that the property could not yield a reasonable return without the use variance, and an owner not entitled to the most profitable use of its property.</a:t>
            </a:r>
          </a:p>
          <a:p>
            <a:pPr lvl="1"/>
            <a:r>
              <a:rPr lang="en-US" dirty="0">
                <a:latin typeface="Century Schoolbook" panose="02040604050505020304" pitchFamily="18" charset="0"/>
              </a:rPr>
              <a:t>Specifically, that “the proposed use would be more profitable than a smaller scaled project not requiring a use variance” does entitle an owner to a use variance.</a:t>
            </a:r>
          </a:p>
          <a:p>
            <a:pPr lvl="1"/>
            <a:r>
              <a:rPr lang="en-US" dirty="0">
                <a:latin typeface="Century Schoolbook" panose="02040604050505020304" pitchFamily="18" charset="0"/>
              </a:rPr>
              <a:t>Thus, applicant was not entitled to a use variance based solely upon purported reduction in development potential.</a:t>
            </a: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2264744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u="sng" dirty="0">
                <a:latin typeface="Century Schoolbook" panose="02040604050505020304" pitchFamily="18" charset="0"/>
              </a:rPr>
              <a:t>Corollary: Use Variances are Difficult to Sustain in Court</a:t>
            </a:r>
            <a:endParaRPr lang="en-US" sz="3400" dirty="0">
              <a:latin typeface="Century Schoolbook" panose="02040604050505020304" pitchFamily="18" charset="0"/>
            </a:endParaRPr>
          </a:p>
          <a:p>
            <a:pPr marL="0" indent="0">
              <a:buNone/>
            </a:pPr>
            <a:endParaRPr lang="en-US" sz="3400" dirty="0">
              <a:latin typeface="Century Schoolbook" panose="02040604050505020304" pitchFamily="18" charset="0"/>
            </a:endParaRPr>
          </a:p>
          <a:p>
            <a:pPr>
              <a:buFont typeface="Arial" panose="020B0604020202020204" pitchFamily="34" charset="0"/>
              <a:buChar char="•"/>
            </a:pPr>
            <a:r>
              <a:rPr lang="en-US" sz="3400" dirty="0">
                <a:latin typeface="Century Schoolbook" panose="02040604050505020304" pitchFamily="18" charset="0"/>
              </a:rPr>
              <a:t>Because the burden to show entitlement to a use variance is so heavy, courts regularly annul the grant of use variances</a:t>
            </a:r>
          </a:p>
          <a:p>
            <a:pPr lvl="1"/>
            <a:r>
              <a:rPr lang="en-US" u="sng" dirty="0">
                <a:latin typeface="Century Schoolbook" panose="02040604050505020304" pitchFamily="18" charset="0"/>
              </a:rPr>
              <a:t>Matter of Expressview Dev., Inc. v Town of Gates Zoning Bd. of Appeals</a:t>
            </a:r>
            <a:r>
              <a:rPr lang="en-US" dirty="0">
                <a:latin typeface="Century Schoolbook" panose="02040604050505020304" pitchFamily="18" charset="0"/>
              </a:rPr>
              <a:t>, 147 AD3d 1427 (4th Dept 2017)</a:t>
            </a:r>
          </a:p>
          <a:p>
            <a:pPr lvl="1"/>
            <a:r>
              <a:rPr lang="en-US" u="sng" dirty="0">
                <a:latin typeface="Century Schoolbook" panose="02040604050505020304" pitchFamily="18" charset="0"/>
              </a:rPr>
              <a:t>Matter of Jenkins v Leach Properties LLC</a:t>
            </a:r>
            <a:r>
              <a:rPr lang="en-US" dirty="0">
                <a:latin typeface="Century Schoolbook" panose="02040604050505020304" pitchFamily="18" charset="0"/>
              </a:rPr>
              <a:t>, 151 AD3d 1419 (3d Dept June 22, 2017)</a:t>
            </a:r>
          </a:p>
          <a:p>
            <a:pPr lvl="1"/>
            <a:r>
              <a:rPr lang="en-US" u="sng" dirty="0">
                <a:latin typeface="Century Schoolbook" panose="02040604050505020304" pitchFamily="18" charset="0"/>
              </a:rPr>
              <a:t>Matter of Leone v City of Jamestown Zoning Bd. of Appeals</a:t>
            </a:r>
            <a:r>
              <a:rPr lang="en-US" dirty="0">
                <a:latin typeface="Century Schoolbook" panose="02040604050505020304" pitchFamily="18" charset="0"/>
              </a:rPr>
              <a:t>, 151 AD3d 1828 (4th Dept June 16, 2017) (annulled because no evidence that applicant could not realize a reasonable return on the property by any conforming use)</a:t>
            </a:r>
            <a:br>
              <a:rPr lang="en-US" dirty="0">
                <a:latin typeface="Century Schoolbook" panose="02040604050505020304" pitchFamily="18" charset="0"/>
              </a:rPr>
            </a:br>
            <a:r>
              <a:rPr lang="en-US" dirty="0"/>
              <a:t/>
            </a:r>
            <a:br>
              <a:rPr lang="en-US" dirty="0"/>
            </a:br>
            <a:endParaRPr lang="en-US" dirty="0"/>
          </a:p>
          <a:p>
            <a:pPr lvl="1">
              <a:buFont typeface="Century Schoolbook" panose="02040604050505020304" pitchFamily="18" charset="0"/>
              <a:buChar char="–"/>
            </a:pPr>
            <a:endParaRPr lang="en-US" dirty="0">
              <a:latin typeface="Century Schoolbook" panose="02040604050505020304" pitchFamily="18" charset="0"/>
            </a:endParaRPr>
          </a:p>
          <a:p>
            <a:pPr marL="0" indent="0">
              <a:buNone/>
            </a:pPr>
            <a:endParaRPr lang="en-US" dirty="0">
              <a:latin typeface="Century Schoolbook" panose="02040604050505020304" pitchFamily="18" charset="0"/>
            </a:endParaRP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605147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u="sng" dirty="0">
                <a:latin typeface="Century Schoolbook" panose="02040604050505020304" pitchFamily="18" charset="0"/>
              </a:rPr>
              <a:t>Matter of Wenz v Brogan</a:t>
            </a:r>
            <a:r>
              <a:rPr lang="en-US" sz="2800" dirty="0">
                <a:latin typeface="Century Schoolbook" panose="02040604050505020304" pitchFamily="18" charset="0"/>
              </a:rPr>
              <a:t>, 149 AD3d 970</a:t>
            </a:r>
            <a:r>
              <a:rPr lang="da-DK" sz="2800" dirty="0">
                <a:latin typeface="Century Schoolbook" panose="02040604050505020304" pitchFamily="18" charset="0"/>
              </a:rPr>
              <a:t> </a:t>
            </a:r>
            <a:br>
              <a:rPr lang="da-DK" sz="2800" dirty="0">
                <a:latin typeface="Century Schoolbook" panose="02040604050505020304" pitchFamily="18" charset="0"/>
              </a:rPr>
            </a:br>
            <a:r>
              <a:rPr lang="da-DK" sz="2800" dirty="0">
                <a:latin typeface="Century Schoolbook" panose="02040604050505020304" pitchFamily="18" charset="0"/>
              </a:rPr>
              <a:t>(</a:t>
            </a:r>
            <a:r>
              <a:rPr lang="en-US" sz="2800" dirty="0">
                <a:latin typeface="Century Schoolbook" panose="02040604050505020304" pitchFamily="18" charset="0"/>
              </a:rPr>
              <a:t>2d Dept 2017)</a:t>
            </a:r>
          </a:p>
          <a:p>
            <a:pPr marL="0" indent="0">
              <a:buNone/>
            </a:pPr>
            <a:endParaRPr lang="en-US" sz="3400" dirty="0">
              <a:latin typeface="Century Schoolbook" panose="02040604050505020304" pitchFamily="18" charset="0"/>
            </a:endParaRPr>
          </a:p>
          <a:p>
            <a:pPr>
              <a:buFont typeface="Arial" panose="020B0604020202020204" pitchFamily="34" charset="0"/>
              <a:buChar char="•"/>
            </a:pPr>
            <a:r>
              <a:rPr lang="en-US" sz="2800" u="sng" dirty="0">
                <a:latin typeface="Century Schoolbook" panose="02040604050505020304" pitchFamily="18" charset="0"/>
              </a:rPr>
              <a:t>Facts</a:t>
            </a:r>
          </a:p>
          <a:p>
            <a:pPr lvl="1"/>
            <a:r>
              <a:rPr lang="en-US" dirty="0">
                <a:latin typeface="Century Schoolbook" panose="02040604050505020304" pitchFamily="18" charset="0"/>
              </a:rPr>
              <a:t>Petitioners challenged the grant of area variances on ground, among others, that ZBA failed to file decision with Village Clerk within 5 business days</a:t>
            </a:r>
          </a:p>
          <a:p>
            <a:pPr marL="457200" lvl="1" indent="0">
              <a:buNone/>
            </a:pPr>
            <a:endParaRPr lang="en-US" dirty="0">
              <a:latin typeface="Century Schoolbook" panose="02040604050505020304" pitchFamily="18" charset="0"/>
            </a:endParaRPr>
          </a:p>
          <a:p>
            <a:r>
              <a:rPr lang="en-US" sz="2800" u="sng" dirty="0">
                <a:latin typeface="Century Schoolbook" panose="02040604050505020304" pitchFamily="18" charset="0"/>
              </a:rPr>
              <a:t>Holding</a:t>
            </a:r>
          </a:p>
          <a:p>
            <a:pPr lvl="1"/>
            <a:r>
              <a:rPr lang="en-US" dirty="0">
                <a:latin typeface="Century Schoolbook" panose="02040604050505020304" pitchFamily="18" charset="0"/>
              </a:rPr>
              <a:t>“Village Law § 7–712–a(9) does not specify a sanction for the failure to comply with the five-day filing requirement,” and Petitioner failed to show prejudice from delay.  No basis to annul area variances.</a:t>
            </a:r>
            <a:br>
              <a:rPr lang="en-US" dirty="0">
                <a:latin typeface="Century Schoolbook" panose="02040604050505020304" pitchFamily="18" charset="0"/>
              </a:rPr>
            </a:br>
            <a:endParaRPr lang="en-US" dirty="0">
              <a:latin typeface="Century Schoolbook" panose="02040604050505020304" pitchFamily="18" charset="0"/>
            </a:endParaRPr>
          </a:p>
          <a:p>
            <a:pPr lvl="1">
              <a:buFont typeface="Century Schoolbook" panose="02040604050505020304" pitchFamily="18" charset="0"/>
              <a:buChar char="–"/>
            </a:pPr>
            <a:endParaRPr lang="en-US" dirty="0">
              <a:latin typeface="Century Schoolbook" panose="02040604050505020304" pitchFamily="18" charset="0"/>
            </a:endParaRPr>
          </a:p>
          <a:p>
            <a:pPr marL="0" indent="0">
              <a:buNone/>
            </a:pPr>
            <a:endParaRPr lang="en-US" dirty="0">
              <a:latin typeface="Century Schoolbook" panose="02040604050505020304" pitchFamily="18" charset="0"/>
            </a:endParaRP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1280734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u="sng" dirty="0">
                <a:latin typeface="Century Schoolbook" panose="02040604050505020304" pitchFamily="18" charset="0"/>
              </a:rPr>
              <a:t>Matter of Harriman Estates at Aquebogue, LLC v Town of Riverhead</a:t>
            </a:r>
            <a:r>
              <a:rPr lang="en-US" sz="2800" dirty="0">
                <a:latin typeface="Century Schoolbook" panose="02040604050505020304" pitchFamily="18" charset="0"/>
              </a:rPr>
              <a:t>, 151 AD3d 854</a:t>
            </a:r>
            <a:r>
              <a:rPr lang="da-DK" sz="2800" dirty="0">
                <a:latin typeface="Century Schoolbook" panose="02040604050505020304" pitchFamily="18" charset="0"/>
              </a:rPr>
              <a:t> (</a:t>
            </a:r>
            <a:r>
              <a:rPr lang="en-US" sz="2800" dirty="0">
                <a:latin typeface="Century Schoolbook" panose="02040604050505020304" pitchFamily="18" charset="0"/>
              </a:rPr>
              <a:t>2d Dept June 14, 2017)</a:t>
            </a:r>
          </a:p>
          <a:p>
            <a:pPr marL="0" indent="0">
              <a:buNone/>
            </a:pPr>
            <a:endParaRPr lang="en-US" sz="3400" dirty="0">
              <a:latin typeface="Century Schoolbook" panose="02040604050505020304" pitchFamily="18" charset="0"/>
            </a:endParaRPr>
          </a:p>
          <a:p>
            <a:pPr>
              <a:buFont typeface="Arial" panose="020B0604020202020204" pitchFamily="34" charset="0"/>
              <a:buChar char="•"/>
            </a:pPr>
            <a:r>
              <a:rPr lang="en-US" sz="3400" u="sng" dirty="0">
                <a:latin typeface="Century Schoolbook" panose="02040604050505020304" pitchFamily="18" charset="0"/>
              </a:rPr>
              <a:t>Facts</a:t>
            </a:r>
          </a:p>
          <a:p>
            <a:pPr lvl="1"/>
            <a:r>
              <a:rPr lang="en-US" dirty="0">
                <a:latin typeface="Century Schoolbook" panose="02040604050505020304" pitchFamily="18" charset="0"/>
              </a:rPr>
              <a:t>Developer obtained approval for an 87-lot subdivision, and paid the Town more than $778,000 in professional and other fees</a:t>
            </a:r>
          </a:p>
          <a:p>
            <a:pPr lvl="1"/>
            <a:r>
              <a:rPr lang="en-US" dirty="0">
                <a:latin typeface="Century Schoolbook" panose="02040604050505020304" pitchFamily="18" charset="0"/>
              </a:rPr>
              <a:t>Developer never began construction and eventually abandoned project.  After it sold its rights, developer asked the Town for an audit pursuant to Town Law §§ 118 and 119, seeking to recover the unexpended portion of the fees.</a:t>
            </a:r>
          </a:p>
          <a:p>
            <a:pPr lvl="1"/>
            <a:r>
              <a:rPr lang="en-US" dirty="0">
                <a:latin typeface="Century Schoolbook" panose="02040604050505020304" pitchFamily="18" charset="0"/>
              </a:rPr>
              <a:t>The Town Board denied the refund.</a:t>
            </a:r>
            <a:br>
              <a:rPr lang="en-US" dirty="0">
                <a:latin typeface="Century Schoolbook" panose="02040604050505020304" pitchFamily="18" charset="0"/>
              </a:rPr>
            </a:br>
            <a:endParaRPr lang="en-US" dirty="0">
              <a:latin typeface="Century Schoolbook" panose="02040604050505020304" pitchFamily="18" charset="0"/>
            </a:endParaRPr>
          </a:p>
          <a:p>
            <a:pPr lvl="1">
              <a:buFont typeface="Century Schoolbook" panose="02040604050505020304" pitchFamily="18" charset="0"/>
              <a:buChar char="–"/>
            </a:pPr>
            <a:endParaRPr lang="en-US" dirty="0">
              <a:latin typeface="Century Schoolbook" panose="02040604050505020304" pitchFamily="18" charset="0"/>
            </a:endParaRPr>
          </a:p>
          <a:p>
            <a:pPr marL="0" indent="0">
              <a:buNone/>
            </a:pPr>
            <a:endParaRPr lang="en-US" dirty="0">
              <a:latin typeface="Century Schoolbook" panose="02040604050505020304" pitchFamily="18" charset="0"/>
            </a:endParaRP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4110507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u="sng" dirty="0">
                <a:latin typeface="Century Schoolbook" panose="02040604050505020304" pitchFamily="18" charset="0"/>
              </a:rPr>
              <a:t>Matter of Harriman Estates at Aquebogue, LLC v Town of Riverhead</a:t>
            </a:r>
            <a:r>
              <a:rPr lang="en-US" sz="3400" dirty="0">
                <a:latin typeface="Century Schoolbook" panose="02040604050505020304" pitchFamily="18" charset="0"/>
              </a:rPr>
              <a:t>, 151 AD3d 854</a:t>
            </a:r>
            <a:r>
              <a:rPr lang="da-DK" sz="3400" dirty="0">
                <a:latin typeface="Century Schoolbook" panose="02040604050505020304" pitchFamily="18" charset="0"/>
              </a:rPr>
              <a:t> (</a:t>
            </a:r>
            <a:r>
              <a:rPr lang="en-US" sz="3400" dirty="0">
                <a:latin typeface="Century Schoolbook" panose="02040604050505020304" pitchFamily="18" charset="0"/>
              </a:rPr>
              <a:t>2d Dept June 14, 2017)</a:t>
            </a:r>
          </a:p>
          <a:p>
            <a:pPr marL="0" indent="0">
              <a:buNone/>
            </a:pPr>
            <a:endParaRPr lang="en-US" sz="3400" dirty="0">
              <a:latin typeface="Century Schoolbook" panose="02040604050505020304" pitchFamily="18" charset="0"/>
            </a:endParaRPr>
          </a:p>
          <a:p>
            <a:pPr>
              <a:buFont typeface="Arial" panose="020B0604020202020204" pitchFamily="34" charset="0"/>
              <a:buChar char="•"/>
            </a:pPr>
            <a:r>
              <a:rPr lang="en-US" sz="3400" u="sng" dirty="0">
                <a:latin typeface="Century Schoolbook" panose="02040604050505020304" pitchFamily="18" charset="0"/>
              </a:rPr>
              <a:t>Holding</a:t>
            </a:r>
          </a:p>
          <a:p>
            <a:pPr lvl="1"/>
            <a:r>
              <a:rPr lang="en-US" dirty="0">
                <a:latin typeface="Century Schoolbook" panose="02040604050505020304" pitchFamily="18" charset="0"/>
              </a:rPr>
              <a:t>Fees charged must be reasonably necessary for the review, can’t be used to generate revenue or offset other expenses</a:t>
            </a:r>
          </a:p>
          <a:p>
            <a:pPr lvl="1"/>
            <a:r>
              <a:rPr lang="en-US" dirty="0">
                <a:latin typeface="Century Schoolbook" panose="02040604050505020304" pitchFamily="18" charset="0"/>
              </a:rPr>
              <a:t>Town Law §§ 118 and 119 claim and audit procedures are available to assure that only reasonably necessary fees are charged </a:t>
            </a:r>
          </a:p>
          <a:p>
            <a:pPr lvl="1"/>
            <a:r>
              <a:rPr lang="en-US" dirty="0">
                <a:latin typeface="Century Schoolbook" panose="02040604050505020304" pitchFamily="18" charset="0"/>
              </a:rPr>
              <a:t>Town’s evidence in support of summary judgment had not established that all of the fees charged to the developer were reasonably necessary to review of the application, and that the developer was entitled to any refund</a:t>
            </a:r>
          </a:p>
          <a:p>
            <a:pPr lvl="1"/>
            <a:r>
              <a:rPr lang="en-US" dirty="0">
                <a:latin typeface="Century Schoolbook" panose="02040604050505020304" pitchFamily="18" charset="0"/>
              </a:rPr>
              <a:t>Question left to decide was how much of a refund was owed.</a:t>
            </a:r>
            <a:br>
              <a:rPr lang="en-US" dirty="0">
                <a:latin typeface="Century Schoolbook" panose="02040604050505020304" pitchFamily="18" charset="0"/>
              </a:rPr>
            </a:br>
            <a:endParaRPr lang="en-US" dirty="0">
              <a:latin typeface="Century Schoolbook" panose="02040604050505020304" pitchFamily="18" charset="0"/>
            </a:endParaRPr>
          </a:p>
          <a:p>
            <a:pPr lvl="1">
              <a:buFont typeface="Century Schoolbook" panose="02040604050505020304" pitchFamily="18" charset="0"/>
              <a:buChar char="–"/>
            </a:pPr>
            <a:endParaRPr lang="en-US" dirty="0">
              <a:latin typeface="Century Schoolbook" panose="02040604050505020304" pitchFamily="18" charset="0"/>
            </a:endParaRPr>
          </a:p>
          <a:p>
            <a:pPr marL="0" indent="0">
              <a:buNone/>
            </a:pPr>
            <a:endParaRPr lang="en-US" dirty="0">
              <a:latin typeface="Century Schoolbook" panose="02040604050505020304" pitchFamily="18" charset="0"/>
            </a:endParaRP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4175745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WOH_PPT_SECTION TITLE 2.jpg" descr="/Users/jeanie/Desktop/PROJECTS/WOH/WOH_PPT_SECTION TITLE 2.jpg"/>
          <p:cNvPicPr>
            <a:picLocks noGrp="1" noChangeAspect="1"/>
          </p:cNvPicPr>
          <p:nvPr>
            <p:ph idx="1"/>
          </p:nvPr>
        </p:nvPicPr>
        <p:blipFill rotWithShape="1">
          <a:blip r:embed="rId2" r:link="rId3">
            <a:extLst>
              <a:ext uri="{28A0092B-C50C-407E-A947-70E740481C1C}">
                <a14:useLocalDpi xmlns:a14="http://schemas.microsoft.com/office/drawing/2010/main" val="0"/>
              </a:ext>
            </a:extLst>
          </a:blip>
          <a:srcRect t="40"/>
          <a:stretch>
            <a:fillRect/>
          </a:stretch>
        </p:blipFill>
        <p:spPr>
          <a:xfrm>
            <a:off x="-3626" y="0"/>
            <a:ext cx="9147626" cy="6858000"/>
          </a:xfrm>
        </p:spPr>
      </p:pic>
      <p:sp>
        <p:nvSpPr>
          <p:cNvPr id="6" name="Title 1"/>
          <p:cNvSpPr txBox="1">
            <a:spLocks/>
          </p:cNvSpPr>
          <p:nvPr/>
        </p:nvSpPr>
        <p:spPr>
          <a:xfrm>
            <a:off x="2639296" y="2506461"/>
            <a:ext cx="5608917" cy="1470025"/>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spc="300" dirty="0">
                <a:solidFill>
                  <a:schemeClr val="bg1"/>
                </a:solidFill>
                <a:latin typeface="Myriad Pro"/>
                <a:cs typeface="Myriad Pro"/>
              </a:rPr>
              <a:t>Appellate Division, Third Department</a:t>
            </a:r>
          </a:p>
        </p:txBody>
      </p:sp>
      <p:sp>
        <p:nvSpPr>
          <p:cNvPr id="7" name="Subtitle 2"/>
          <p:cNvSpPr txBox="1">
            <a:spLocks/>
          </p:cNvSpPr>
          <p:nvPr/>
        </p:nvSpPr>
        <p:spPr>
          <a:xfrm>
            <a:off x="2556168" y="2957311"/>
            <a:ext cx="5216232" cy="20383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solidFill>
                <a:schemeClr val="bg1">
                  <a:lumMod val="75000"/>
                </a:schemeClr>
              </a:solidFill>
              <a:latin typeface="Myriad Pro"/>
              <a:cs typeface="Myriad Pro"/>
            </a:endParaRPr>
          </a:p>
        </p:txBody>
      </p:sp>
    </p:spTree>
    <p:extLst>
      <p:ext uri="{BB962C8B-B14F-4D97-AF65-F5344CB8AC3E}">
        <p14:creationId xmlns:p14="http://schemas.microsoft.com/office/powerpoint/2010/main" val="1932586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2266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u="sng" dirty="0">
                <a:latin typeface="Century Schoolbook" panose="02040604050505020304" pitchFamily="18" charset="0"/>
                <a:cs typeface="Times New Roman" panose="02020603050405020304" pitchFamily="18" charset="0"/>
              </a:rPr>
              <a:t>Matter of the </a:t>
            </a:r>
            <a:r>
              <a:rPr lang="en-US" sz="1800" u="sng" dirty="0" err="1">
                <a:latin typeface="Century Schoolbook" panose="02040604050505020304" pitchFamily="18" charset="0"/>
                <a:cs typeface="Times New Roman" panose="02020603050405020304" pitchFamily="18" charset="0"/>
              </a:rPr>
              <a:t>Hgts</a:t>
            </a:r>
            <a:r>
              <a:rPr lang="en-US" sz="1800" u="sng" dirty="0">
                <a:latin typeface="Century Schoolbook" panose="02040604050505020304" pitchFamily="18" charset="0"/>
                <a:cs typeface="Times New Roman" panose="02020603050405020304" pitchFamily="18" charset="0"/>
              </a:rPr>
              <a:t>. Of Lansing, LLC. v Village of Lansing</a:t>
            </a:r>
            <a:r>
              <a:rPr lang="en-US" sz="1800" dirty="0">
                <a:latin typeface="Century Schoolbook" panose="02040604050505020304" pitchFamily="18" charset="0"/>
                <a:cs typeface="Times New Roman" panose="02020603050405020304" pitchFamily="18" charset="0"/>
              </a:rPr>
              <a:t>, 2018 NY Slip Op 02520 (3</a:t>
            </a:r>
            <a:r>
              <a:rPr lang="en-US" sz="1800" baseline="30000" dirty="0">
                <a:latin typeface="Century Schoolbook" panose="02040604050505020304" pitchFamily="18" charset="0"/>
                <a:cs typeface="Times New Roman" panose="02020603050405020304" pitchFamily="18" charset="0"/>
              </a:rPr>
              <a:t>rd</a:t>
            </a:r>
            <a:r>
              <a:rPr lang="en-US" sz="1800" dirty="0">
                <a:latin typeface="Century Schoolbook" panose="02040604050505020304" pitchFamily="18" charset="0"/>
                <a:cs typeface="Times New Roman" panose="02020603050405020304" pitchFamily="18" charset="0"/>
              </a:rPr>
              <a:t> Dep’t 2018)</a:t>
            </a:r>
          </a:p>
          <a:p>
            <a:pPr marL="0" indent="0">
              <a:buNone/>
            </a:pPr>
            <a:endParaRPr lang="en-US" sz="1600" dirty="0">
              <a:latin typeface="Century Schoolbook" panose="02040604050505020304" pitchFamily="18" charset="0"/>
              <a:cs typeface="Times New Roman" panose="02020603050405020304" pitchFamily="18" charset="0"/>
            </a:endParaRPr>
          </a:p>
          <a:p>
            <a:pPr marL="228600" lvl="0" indent="-228600" defTabSz="914400">
              <a:lnSpc>
                <a:spcPct val="90000"/>
              </a:lnSpc>
              <a:spcBef>
                <a:spcPts val="1000"/>
              </a:spcBef>
              <a:buFont typeface="Arial" panose="020B0604020202020204" pitchFamily="34" charset="0"/>
              <a:buChar char="•"/>
            </a:pPr>
            <a:r>
              <a:rPr lang="en-US" sz="1600" u="sng" dirty="0">
                <a:solidFill>
                  <a:prstClr val="black"/>
                </a:solidFill>
                <a:latin typeface="Century Schoolbook" panose="02040604050505020304" pitchFamily="18" charset="0"/>
                <a:cs typeface="Times New Roman" panose="02020603050405020304" pitchFamily="18" charset="0"/>
              </a:rPr>
              <a:t>Issue</a:t>
            </a:r>
          </a:p>
          <a:p>
            <a:pPr marL="685800" lvl="1" indent="-228600" defTabSz="914400">
              <a:lnSpc>
                <a:spcPct val="90000"/>
              </a:lnSpc>
              <a:spcBef>
                <a:spcPts val="500"/>
              </a:spcBef>
              <a:buFont typeface="Calibri" panose="020F0502020204030204" pitchFamily="34" charset="0"/>
              <a:buChar char="–"/>
            </a:pPr>
            <a:r>
              <a:rPr lang="en-US" sz="1600" dirty="0">
                <a:solidFill>
                  <a:prstClr val="black"/>
                </a:solidFill>
                <a:latin typeface="Century Schoolbook" panose="02040604050505020304" pitchFamily="18" charset="0"/>
                <a:cs typeface="Times New Roman" panose="02020603050405020304" pitchFamily="18" charset="0"/>
              </a:rPr>
              <a:t>Whether rezoning a single parcel was illegal spot zoning and whether the related Negative Declaration violated of </a:t>
            </a:r>
            <a:r>
              <a:rPr lang="en-US" sz="1600" dirty="0" err="1">
                <a:solidFill>
                  <a:prstClr val="black"/>
                </a:solidFill>
                <a:latin typeface="Century Schoolbook" panose="02040604050505020304" pitchFamily="18" charset="0"/>
                <a:cs typeface="Times New Roman" panose="02020603050405020304" pitchFamily="18" charset="0"/>
              </a:rPr>
              <a:t>SEQRA</a:t>
            </a:r>
            <a:r>
              <a:rPr lang="en-US" sz="1600" dirty="0">
                <a:solidFill>
                  <a:prstClr val="black"/>
                </a:solidFill>
                <a:latin typeface="Century Schoolbook" panose="02040604050505020304" pitchFamily="18" charset="0"/>
                <a:cs typeface="Times New Roman" panose="02020603050405020304" pitchFamily="18" charset="0"/>
              </a:rPr>
              <a:t>?</a:t>
            </a:r>
          </a:p>
          <a:p>
            <a:pPr marL="228600" lvl="0" indent="-228600" defTabSz="914400">
              <a:lnSpc>
                <a:spcPct val="90000"/>
              </a:lnSpc>
              <a:spcBef>
                <a:spcPts val="1000"/>
              </a:spcBef>
              <a:buFont typeface="Arial" panose="020B0604020202020204" pitchFamily="34" charset="0"/>
              <a:buChar char="•"/>
            </a:pPr>
            <a:r>
              <a:rPr lang="en-US" sz="1600" u="sng" dirty="0">
                <a:solidFill>
                  <a:prstClr val="black"/>
                </a:solidFill>
                <a:latin typeface="Century Schoolbook" panose="02040604050505020304" pitchFamily="18" charset="0"/>
                <a:cs typeface="Times New Roman" panose="02020603050405020304" pitchFamily="18" charset="0"/>
              </a:rPr>
              <a:t>Facts</a:t>
            </a:r>
            <a:r>
              <a:rPr lang="en-US" sz="1600" dirty="0">
                <a:solidFill>
                  <a:prstClr val="black"/>
                </a:solidFill>
                <a:latin typeface="Century Schoolbook" panose="02040604050505020304" pitchFamily="18" charset="0"/>
                <a:cs typeface="Times New Roman" panose="02020603050405020304" pitchFamily="18" charset="0"/>
              </a:rPr>
              <a:t>	</a:t>
            </a:r>
          </a:p>
          <a:p>
            <a:pPr marL="685800" lvl="1" indent="-228600" defTabSz="914400">
              <a:lnSpc>
                <a:spcPct val="90000"/>
              </a:lnSpc>
              <a:spcBef>
                <a:spcPts val="500"/>
              </a:spcBef>
              <a:buFont typeface="Calibri" panose="020F0502020204030204" pitchFamily="34" charset="0"/>
              <a:buChar char="–"/>
            </a:pPr>
            <a:r>
              <a:rPr lang="en-US" sz="1600" dirty="0">
                <a:solidFill>
                  <a:prstClr val="black"/>
                </a:solidFill>
                <a:latin typeface="Century Schoolbook" panose="02040604050505020304" pitchFamily="18" charset="0"/>
                <a:cs typeface="Times New Roman" panose="02020603050405020304" pitchFamily="18" charset="0"/>
              </a:rPr>
              <a:t>Since 1989 the subject property was zoned Business Technology district (“</a:t>
            </a:r>
            <a:r>
              <a:rPr lang="en-US" sz="1600" dirty="0" err="1">
                <a:solidFill>
                  <a:prstClr val="black"/>
                </a:solidFill>
                <a:latin typeface="Century Schoolbook" panose="02040604050505020304" pitchFamily="18" charset="0"/>
                <a:cs typeface="Times New Roman" panose="02020603050405020304" pitchFamily="18" charset="0"/>
              </a:rPr>
              <a:t>BTD</a:t>
            </a:r>
            <a:r>
              <a:rPr lang="en-US" sz="1600" dirty="0">
                <a:solidFill>
                  <a:prstClr val="black"/>
                </a:solidFill>
                <a:latin typeface="Century Schoolbook" panose="02040604050505020304" pitchFamily="18" charset="0"/>
                <a:cs typeface="Times New Roman" panose="02020603050405020304" pitchFamily="18" charset="0"/>
              </a:rPr>
              <a:t>”).</a:t>
            </a: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cs typeface="Times New Roman" panose="02020603050405020304" pitchFamily="18" charset="0"/>
            </a:endParaRPr>
          </a:p>
          <a:p>
            <a:pPr marL="685800" lvl="1" indent="-228600" defTabSz="914400">
              <a:lnSpc>
                <a:spcPct val="90000"/>
              </a:lnSpc>
              <a:spcBef>
                <a:spcPts val="500"/>
              </a:spcBef>
              <a:buFont typeface="Calibri" panose="020F0502020204030204" pitchFamily="34" charset="0"/>
              <a:buChar char="–"/>
            </a:pPr>
            <a:r>
              <a:rPr lang="en-US" sz="1600" dirty="0">
                <a:solidFill>
                  <a:prstClr val="black"/>
                </a:solidFill>
                <a:latin typeface="Century Schoolbook" panose="02040604050505020304" pitchFamily="18" charset="0"/>
                <a:cs typeface="Times New Roman" panose="02020603050405020304" pitchFamily="18" charset="0"/>
              </a:rPr>
              <a:t>The </a:t>
            </a:r>
            <a:r>
              <a:rPr lang="en-US" sz="1600" dirty="0" err="1">
                <a:solidFill>
                  <a:prstClr val="black"/>
                </a:solidFill>
                <a:latin typeface="Century Schoolbook" panose="02040604050505020304" pitchFamily="18" charset="0"/>
                <a:cs typeface="Times New Roman" panose="02020603050405020304" pitchFamily="18" charset="0"/>
              </a:rPr>
              <a:t>BTD</a:t>
            </a:r>
            <a:r>
              <a:rPr lang="en-US" sz="1600" dirty="0">
                <a:solidFill>
                  <a:prstClr val="black"/>
                </a:solidFill>
                <a:latin typeface="Century Schoolbook" panose="02040604050505020304" pitchFamily="18" charset="0"/>
                <a:cs typeface="Times New Roman" panose="02020603050405020304" pitchFamily="18" charset="0"/>
              </a:rPr>
              <a:t> district remained in effect and in compliance with the 2015 Comprehensive Plan.</a:t>
            </a: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cs typeface="Times New Roman" panose="02020603050405020304" pitchFamily="18" charset="0"/>
            </a:endParaRPr>
          </a:p>
          <a:p>
            <a:pPr marL="685800" lvl="1" indent="-228600" defTabSz="914400">
              <a:lnSpc>
                <a:spcPct val="90000"/>
              </a:lnSpc>
              <a:spcBef>
                <a:spcPts val="500"/>
              </a:spcBef>
              <a:buFont typeface="Calibri" panose="020F0502020204030204" pitchFamily="34" charset="0"/>
              <a:buChar char="–"/>
            </a:pPr>
            <a:r>
              <a:rPr lang="en-US" sz="1600" dirty="0">
                <a:solidFill>
                  <a:prstClr val="black"/>
                </a:solidFill>
                <a:latin typeface="Century Schoolbook" panose="02040604050505020304" pitchFamily="18" charset="0"/>
                <a:cs typeface="Times New Roman" panose="02020603050405020304" pitchFamily="18" charset="0"/>
              </a:rPr>
              <a:t>In 2016 the Village rezoned the subject property from </a:t>
            </a:r>
            <a:r>
              <a:rPr lang="en-US" sz="1600" dirty="0" err="1">
                <a:solidFill>
                  <a:prstClr val="black"/>
                </a:solidFill>
                <a:latin typeface="Century Schoolbook" panose="02040604050505020304" pitchFamily="18" charset="0"/>
                <a:cs typeface="Times New Roman" panose="02020603050405020304" pitchFamily="18" charset="0"/>
              </a:rPr>
              <a:t>BTD</a:t>
            </a:r>
            <a:r>
              <a:rPr lang="en-US" sz="1600" dirty="0">
                <a:solidFill>
                  <a:prstClr val="black"/>
                </a:solidFill>
                <a:latin typeface="Century Schoolbook" panose="02040604050505020304" pitchFamily="18" charset="0"/>
                <a:cs typeface="Times New Roman" panose="02020603050405020304" pitchFamily="18" charset="0"/>
              </a:rPr>
              <a:t> to High Density Residential (“</a:t>
            </a:r>
            <a:r>
              <a:rPr lang="en-US" sz="1600" dirty="0" err="1">
                <a:solidFill>
                  <a:prstClr val="black"/>
                </a:solidFill>
                <a:latin typeface="Century Schoolbook" panose="02040604050505020304" pitchFamily="18" charset="0"/>
                <a:cs typeface="Times New Roman" panose="02020603050405020304" pitchFamily="18" charset="0"/>
              </a:rPr>
              <a:t>HDRD</a:t>
            </a:r>
            <a:r>
              <a:rPr lang="en-US" sz="1600" dirty="0">
                <a:solidFill>
                  <a:prstClr val="black"/>
                </a:solidFill>
                <a:latin typeface="Century Schoolbook" panose="02040604050505020304" pitchFamily="18" charset="0"/>
                <a:cs typeface="Times New Roman" panose="02020603050405020304" pitchFamily="18" charset="0"/>
              </a:rPr>
              <a:t>”).</a:t>
            </a: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cs typeface="Times New Roman" panose="02020603050405020304" pitchFamily="18" charset="0"/>
            </a:endParaRPr>
          </a:p>
          <a:p>
            <a:pPr marL="685800" lvl="1" indent="-228600" defTabSz="914400">
              <a:lnSpc>
                <a:spcPct val="90000"/>
              </a:lnSpc>
              <a:spcBef>
                <a:spcPts val="500"/>
              </a:spcBef>
              <a:buFont typeface="Calibri" panose="020F0502020204030204" pitchFamily="34" charset="0"/>
              <a:buChar char="–"/>
            </a:pPr>
            <a:r>
              <a:rPr lang="en-US" sz="1600" dirty="0">
                <a:solidFill>
                  <a:prstClr val="black"/>
                </a:solidFill>
                <a:latin typeface="Century Schoolbook" panose="02040604050505020304" pitchFamily="18" charset="0"/>
                <a:cs typeface="Times New Roman" panose="02020603050405020304" pitchFamily="18" charset="0"/>
              </a:rPr>
              <a:t>Petitioners claimed that this rezone was not incompliance with the Comprehensive Plan, which supported the </a:t>
            </a:r>
            <a:r>
              <a:rPr lang="en-US" sz="1600" dirty="0" err="1">
                <a:solidFill>
                  <a:prstClr val="black"/>
                </a:solidFill>
                <a:latin typeface="Century Schoolbook" panose="02040604050505020304" pitchFamily="18" charset="0"/>
                <a:cs typeface="Times New Roman" panose="02020603050405020304" pitchFamily="18" charset="0"/>
              </a:rPr>
              <a:t>BTD</a:t>
            </a:r>
            <a:r>
              <a:rPr lang="en-US" sz="1600" dirty="0">
                <a:solidFill>
                  <a:prstClr val="black"/>
                </a:solidFill>
                <a:latin typeface="Century Schoolbook" panose="02040604050505020304" pitchFamily="18" charset="0"/>
                <a:cs typeface="Times New Roman" panose="02020603050405020304" pitchFamily="18" charset="0"/>
              </a:rPr>
              <a:t> district, and violated </a:t>
            </a:r>
            <a:r>
              <a:rPr lang="en-US" sz="1600" dirty="0" err="1">
                <a:solidFill>
                  <a:prstClr val="black"/>
                </a:solidFill>
                <a:latin typeface="Century Schoolbook" panose="02040604050505020304" pitchFamily="18" charset="0"/>
                <a:cs typeface="Times New Roman" panose="02020603050405020304" pitchFamily="18" charset="0"/>
              </a:rPr>
              <a:t>SEQRA</a:t>
            </a:r>
            <a:r>
              <a:rPr lang="en-US" sz="1600" dirty="0">
                <a:solidFill>
                  <a:prstClr val="black"/>
                </a:solidFill>
                <a:latin typeface="Century Schoolbook" panose="02040604050505020304" pitchFamily="18" charset="0"/>
                <a:cs typeface="Times New Roman" panose="02020603050405020304" pitchFamily="18" charset="0"/>
              </a:rPr>
              <a:t>. </a:t>
            </a: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Times New Roman" panose="02020603050405020304" pitchFamily="18" charset="0"/>
              <a:cs typeface="Times New Roman" panose="02020603050405020304" pitchFamily="18" charset="0"/>
            </a:endParaRPr>
          </a:p>
          <a:p>
            <a:pPr marL="457200" lvl="1" indent="0" defTabSz="914400">
              <a:lnSpc>
                <a:spcPct val="90000"/>
              </a:lnSpc>
              <a:spcBef>
                <a:spcPts val="500"/>
              </a:spcBef>
              <a:buNone/>
            </a:pPr>
            <a:endParaRPr lang="en-US" sz="1600" dirty="0">
              <a:solidFill>
                <a:prstClr val="black"/>
              </a:solidFill>
              <a:latin typeface="Century Schoolbook" panose="02040604050505020304" pitchFamily="18" charset="0"/>
            </a:endParaRPr>
          </a:p>
          <a:p>
            <a:pPr marL="0" indent="0">
              <a:buNone/>
            </a:pPr>
            <a:endParaRPr lang="en-US" sz="1800" dirty="0">
              <a:solidFill>
                <a:prstClr val="black"/>
              </a:solidFill>
              <a:latin typeface="Century Schoolbook" panose="02040604050505020304" pitchFamily="18" charset="0"/>
            </a:endParaRPr>
          </a:p>
          <a:p>
            <a:pPr marL="0" indent="0">
              <a:buFont typeface="Arial"/>
              <a:buNone/>
            </a:pPr>
            <a:endParaRPr lang="en-US" sz="1800" dirty="0">
              <a:solidFill>
                <a:schemeClr val="tx1">
                  <a:lumMod val="65000"/>
                  <a:lumOff val="35000"/>
                </a:schemeClr>
              </a:solidFill>
              <a:latin typeface="Myriad Pro"/>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168429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22669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2300" u="sng" dirty="0">
                <a:latin typeface="Century Schoolbook" panose="02040604050505020304" pitchFamily="18" charset="0"/>
                <a:cs typeface="Times New Roman" panose="02020603050405020304" pitchFamily="18" charset="0"/>
              </a:rPr>
              <a:t>Matter of The Friends of P.S. 163, Inc. v Jewish Home Lifecare, Manhattan,</a:t>
            </a:r>
            <a:r>
              <a:rPr lang="en-US" sz="2300" dirty="0">
                <a:latin typeface="Century Schoolbook" panose="02040604050505020304" pitchFamily="18" charset="0"/>
                <a:cs typeface="Times New Roman" panose="02020603050405020304" pitchFamily="18" charset="0"/>
              </a:rPr>
              <a:t> No. 128 (NY Court of Appeals 2017)</a:t>
            </a:r>
          </a:p>
          <a:p>
            <a:pPr marL="0" indent="0" algn="just">
              <a:buNone/>
            </a:pPr>
            <a:endParaRPr lang="en-US" sz="2600" u="sng" dirty="0">
              <a:latin typeface="Century Schoolbook" panose="02040604050505020304" pitchFamily="18" charset="0"/>
              <a:cs typeface="Times New Roman" panose="02020603050405020304" pitchFamily="18" charset="0"/>
            </a:endParaRPr>
          </a:p>
          <a:p>
            <a:pPr marL="228600" lvl="0" indent="-228600" algn="just" defTabSz="914400">
              <a:lnSpc>
                <a:spcPct val="90000"/>
              </a:lnSpc>
              <a:spcBef>
                <a:spcPts val="1000"/>
              </a:spcBef>
              <a:buFont typeface="Arial" panose="020B0604020202020204" pitchFamily="34" charset="0"/>
              <a:buChar char="•"/>
            </a:pPr>
            <a:r>
              <a:rPr lang="en-US" sz="2100" u="sng" dirty="0">
                <a:latin typeface="Century Schoolbook" panose="02040604050505020304" pitchFamily="18" charset="0"/>
                <a:cs typeface="Times New Roman" panose="02020603050405020304" pitchFamily="18" charset="0"/>
              </a:rPr>
              <a:t>Facts</a:t>
            </a:r>
          </a:p>
          <a:p>
            <a:pPr marL="228600" lvl="0" indent="-228600" algn="just" defTabSz="914400">
              <a:lnSpc>
                <a:spcPct val="90000"/>
              </a:lnSpc>
              <a:spcBef>
                <a:spcPts val="1000"/>
              </a:spcBef>
              <a:buFont typeface="Arial" panose="020B0604020202020204" pitchFamily="34" charset="0"/>
              <a:buChar char="•"/>
            </a:pPr>
            <a:endParaRPr lang="en-US" sz="2100" u="sng" dirty="0">
              <a:latin typeface="Century Schoolbook" panose="02040604050505020304" pitchFamily="18" charset="0"/>
              <a:cs typeface="Times New Roman" panose="02020603050405020304" pitchFamily="18" charset="0"/>
            </a:endParaRPr>
          </a:p>
          <a:p>
            <a:pPr marL="685800" lvl="1" indent="-228600" algn="just" defTabSz="914400">
              <a:lnSpc>
                <a:spcPct val="90000"/>
              </a:lnSpc>
              <a:spcBef>
                <a:spcPts val="500"/>
              </a:spcBef>
              <a:buFont typeface="Calibri" panose="020F0502020204030204" pitchFamily="34" charset="0"/>
              <a:buChar char="–"/>
            </a:pPr>
            <a:r>
              <a:rPr lang="en-US" sz="2100" dirty="0" err="1">
                <a:latin typeface="Century Schoolbook" panose="02040604050505020304" pitchFamily="18" charset="0"/>
                <a:cs typeface="Times New Roman" panose="02020603050405020304" pitchFamily="18" charset="0"/>
              </a:rPr>
              <a:t>NYS-DOH</a:t>
            </a:r>
            <a:r>
              <a:rPr lang="en-US" sz="2100" dirty="0">
                <a:latin typeface="Century Schoolbook" panose="02040604050505020304" pitchFamily="18" charset="0"/>
                <a:cs typeface="Times New Roman" panose="02020603050405020304" pitchFamily="18" charset="0"/>
              </a:rPr>
              <a:t> reviewed and approved a 20-story nursing home next to PS 163.</a:t>
            </a:r>
          </a:p>
          <a:p>
            <a:pPr marL="685800" lvl="1" indent="-228600" algn="just" defTabSz="914400">
              <a:lnSpc>
                <a:spcPct val="90000"/>
              </a:lnSpc>
              <a:spcBef>
                <a:spcPts val="500"/>
              </a:spcBef>
              <a:buFont typeface="Calibri" panose="020F0502020204030204" pitchFamily="34" charset="0"/>
              <a:buChar char="–"/>
            </a:pPr>
            <a:endParaRPr lang="en-US" sz="2100" dirty="0">
              <a:latin typeface="Century Schoolbook" panose="02040604050505020304" pitchFamily="18" charset="0"/>
              <a:cs typeface="Times New Roman" panose="02020603050405020304" pitchFamily="18" charset="0"/>
            </a:endParaRPr>
          </a:p>
          <a:p>
            <a:pPr marL="685800" lvl="1" indent="-228600" algn="just" defTabSz="914400">
              <a:lnSpc>
                <a:spcPct val="90000"/>
              </a:lnSpc>
              <a:spcBef>
                <a:spcPts val="500"/>
              </a:spcBef>
              <a:buFont typeface="Calibri" panose="020F0502020204030204" pitchFamily="34" charset="0"/>
              <a:buChar char="–"/>
            </a:pPr>
            <a:r>
              <a:rPr lang="en-US" sz="2100" dirty="0">
                <a:latin typeface="Century Schoolbook" panose="02040604050505020304" pitchFamily="18" charset="0"/>
                <a:cs typeface="Times New Roman" panose="02020603050405020304" pitchFamily="18" charset="0"/>
              </a:rPr>
              <a:t>During the </a:t>
            </a:r>
            <a:r>
              <a:rPr lang="en-US" sz="2100" dirty="0" err="1">
                <a:latin typeface="Century Schoolbook" panose="02040604050505020304" pitchFamily="18" charset="0"/>
                <a:cs typeface="Times New Roman" panose="02020603050405020304" pitchFamily="18" charset="0"/>
              </a:rPr>
              <a:t>SEQRA</a:t>
            </a:r>
            <a:r>
              <a:rPr lang="en-US" sz="2100" dirty="0">
                <a:latin typeface="Century Schoolbook" panose="02040604050505020304" pitchFamily="18" charset="0"/>
                <a:cs typeface="Times New Roman" panose="02020603050405020304" pitchFamily="18" charset="0"/>
              </a:rPr>
              <a:t> review, </a:t>
            </a:r>
            <a:r>
              <a:rPr lang="en-US" sz="2100" dirty="0" err="1">
                <a:latin typeface="Century Schoolbook" panose="02040604050505020304" pitchFamily="18" charset="0"/>
                <a:cs typeface="Times New Roman" panose="02020603050405020304" pitchFamily="18" charset="0"/>
              </a:rPr>
              <a:t>DOH</a:t>
            </a:r>
            <a:r>
              <a:rPr lang="en-US" sz="2100" dirty="0">
                <a:latin typeface="Century Schoolbook" panose="02040604050505020304" pitchFamily="18" charset="0"/>
                <a:cs typeface="Times New Roman" panose="02020603050405020304" pitchFamily="18" charset="0"/>
              </a:rPr>
              <a:t> identified that the construction could potentially cause noise and toxic dust exposure issues, but concluded that the mitigation measures that were selected would ensure that the exposure would not exceed federally acceptable levels.</a:t>
            </a:r>
          </a:p>
          <a:p>
            <a:pPr marL="685800" lvl="1" indent="-228600" algn="just" defTabSz="914400">
              <a:lnSpc>
                <a:spcPct val="90000"/>
              </a:lnSpc>
              <a:spcBef>
                <a:spcPts val="500"/>
              </a:spcBef>
              <a:buFont typeface="Calibri" panose="020F0502020204030204" pitchFamily="34" charset="0"/>
              <a:buChar char="–"/>
            </a:pPr>
            <a:endParaRPr lang="en-US" sz="2100" dirty="0">
              <a:latin typeface="Century Schoolbook" panose="02040604050505020304" pitchFamily="18" charset="0"/>
              <a:cs typeface="Times New Roman" panose="02020603050405020304" pitchFamily="18" charset="0"/>
            </a:endParaRPr>
          </a:p>
          <a:p>
            <a:pPr marL="685800" lvl="1" indent="-228600" algn="just" defTabSz="914400">
              <a:lnSpc>
                <a:spcPct val="90000"/>
              </a:lnSpc>
              <a:spcBef>
                <a:spcPts val="500"/>
              </a:spcBef>
              <a:buFont typeface="Calibri" panose="020F0502020204030204" pitchFamily="34" charset="0"/>
              <a:buChar char="–"/>
            </a:pPr>
            <a:r>
              <a:rPr lang="en-US" sz="2100" dirty="0">
                <a:latin typeface="Century Schoolbook" panose="02040604050505020304" pitchFamily="18" charset="0"/>
                <a:cs typeface="Times New Roman" panose="02020603050405020304" pitchFamily="18" charset="0"/>
              </a:rPr>
              <a:t>Opposition claimed that </a:t>
            </a:r>
            <a:r>
              <a:rPr lang="en-US" sz="2100" dirty="0" err="1">
                <a:latin typeface="Century Schoolbook" panose="02040604050505020304" pitchFamily="18" charset="0"/>
                <a:cs typeface="Times New Roman" panose="02020603050405020304" pitchFamily="18" charset="0"/>
              </a:rPr>
              <a:t>DOH’s</a:t>
            </a:r>
            <a:r>
              <a:rPr lang="en-US" sz="2100" dirty="0">
                <a:latin typeface="Century Schoolbook" panose="02040604050505020304" pitchFamily="18" charset="0"/>
                <a:cs typeface="Times New Roman" panose="02020603050405020304" pitchFamily="18" charset="0"/>
              </a:rPr>
              <a:t> </a:t>
            </a:r>
            <a:r>
              <a:rPr lang="en-US" sz="2100" dirty="0" err="1">
                <a:latin typeface="Century Schoolbook" panose="02040604050505020304" pitchFamily="18" charset="0"/>
                <a:cs typeface="Times New Roman" panose="02020603050405020304" pitchFamily="18" charset="0"/>
              </a:rPr>
              <a:t>SEQRA</a:t>
            </a:r>
            <a:r>
              <a:rPr lang="en-US" sz="2100" dirty="0">
                <a:latin typeface="Century Schoolbook" panose="02040604050505020304" pitchFamily="18" charset="0"/>
                <a:cs typeface="Times New Roman" panose="02020603050405020304" pitchFamily="18" charset="0"/>
              </a:rPr>
              <a:t> review didn’t take a hard enough look at the noise and toxic dust impacts and that the mitigation measures weren’t enough to protect the students next door</a:t>
            </a:r>
          </a:p>
          <a:p>
            <a:pPr marL="685800" lvl="1" indent="-228600" algn="just" defTabSz="914400">
              <a:lnSpc>
                <a:spcPct val="90000"/>
              </a:lnSpc>
              <a:spcBef>
                <a:spcPts val="500"/>
              </a:spcBef>
              <a:buFont typeface="Calibri" panose="020F0502020204030204" pitchFamily="34" charset="0"/>
              <a:buChar char="–"/>
            </a:pPr>
            <a:endParaRPr lang="en-US" sz="2100" dirty="0">
              <a:latin typeface="Century Schoolbook" panose="02040604050505020304" pitchFamily="18" charset="0"/>
              <a:cs typeface="Times New Roman" panose="02020603050405020304" pitchFamily="18" charset="0"/>
            </a:endParaRPr>
          </a:p>
          <a:p>
            <a:pPr marL="685800" lvl="1" indent="-228600" algn="just" defTabSz="914400">
              <a:lnSpc>
                <a:spcPct val="90000"/>
              </a:lnSpc>
              <a:spcBef>
                <a:spcPts val="500"/>
              </a:spcBef>
              <a:buFont typeface="Calibri" panose="020F0502020204030204" pitchFamily="34" charset="0"/>
              <a:buChar char="–"/>
            </a:pPr>
            <a:r>
              <a:rPr lang="en-US" sz="2100" dirty="0">
                <a:latin typeface="Century Schoolbook" panose="02040604050505020304" pitchFamily="18" charset="0"/>
                <a:cs typeface="Times New Roman" panose="02020603050405020304" pitchFamily="18" charset="0"/>
              </a:rPr>
              <a:t>Supreme Court held that </a:t>
            </a:r>
            <a:r>
              <a:rPr lang="en-US" sz="2100" dirty="0" err="1">
                <a:latin typeface="Century Schoolbook" panose="02040604050505020304" pitchFamily="18" charset="0"/>
                <a:cs typeface="Times New Roman" panose="02020603050405020304" pitchFamily="18" charset="0"/>
              </a:rPr>
              <a:t>DOH</a:t>
            </a:r>
            <a:r>
              <a:rPr lang="en-US" sz="2100" dirty="0">
                <a:latin typeface="Century Schoolbook" panose="02040604050505020304" pitchFamily="18" charset="0"/>
                <a:cs typeface="Times New Roman" panose="02020603050405020304" pitchFamily="18" charset="0"/>
              </a:rPr>
              <a:t> did not take a hard enough look at the potential environmental impacts in light of the special concerns of having young elementary school students next door to the construction site.</a:t>
            </a:r>
          </a:p>
          <a:p>
            <a:pPr marL="685800" lvl="1" indent="-228600" algn="just" defTabSz="914400">
              <a:lnSpc>
                <a:spcPct val="90000"/>
              </a:lnSpc>
              <a:spcBef>
                <a:spcPts val="500"/>
              </a:spcBef>
              <a:buFont typeface="Calibri" panose="020F0502020204030204" pitchFamily="34" charset="0"/>
              <a:buChar char="–"/>
            </a:pPr>
            <a:endParaRPr lang="en-US" sz="2100" dirty="0">
              <a:latin typeface="Century Schoolbook" panose="02040604050505020304" pitchFamily="18" charset="0"/>
              <a:cs typeface="Times New Roman" panose="02020603050405020304" pitchFamily="18" charset="0"/>
            </a:endParaRPr>
          </a:p>
          <a:p>
            <a:pPr marL="685800" lvl="1" indent="-228600" algn="just" defTabSz="914400">
              <a:lnSpc>
                <a:spcPct val="90000"/>
              </a:lnSpc>
              <a:spcBef>
                <a:spcPts val="500"/>
              </a:spcBef>
              <a:buFont typeface="Calibri" panose="020F0502020204030204" pitchFamily="34" charset="0"/>
              <a:buChar char="–"/>
            </a:pPr>
            <a:r>
              <a:rPr lang="en-US" sz="2100" dirty="0">
                <a:latin typeface="Century Schoolbook" panose="02040604050505020304" pitchFamily="18" charset="0"/>
                <a:cs typeface="Times New Roman" panose="02020603050405020304" pitchFamily="18" charset="0"/>
              </a:rPr>
              <a:t>Appellate Court held that a higher standard of environmental review doesn’t apply to this project because it is located next to a school.</a:t>
            </a:r>
          </a:p>
          <a:p>
            <a:pPr marL="457200" lvl="1" indent="0" algn="just" defTabSz="914400">
              <a:lnSpc>
                <a:spcPct val="90000"/>
              </a:lnSpc>
              <a:spcBef>
                <a:spcPts val="500"/>
              </a:spcBef>
              <a:buNone/>
            </a:pPr>
            <a:endParaRPr lang="en-US" sz="2100" dirty="0">
              <a:latin typeface="Times New Roman" panose="02020603050405020304" pitchFamily="18" charset="0"/>
              <a:cs typeface="Times New Roman" panose="02020603050405020304" pitchFamily="18" charset="0"/>
            </a:endParaRPr>
          </a:p>
          <a:p>
            <a:pPr marL="457200" lvl="1" indent="0" defTabSz="914400">
              <a:lnSpc>
                <a:spcPct val="90000"/>
              </a:lnSpc>
              <a:spcBef>
                <a:spcPts val="500"/>
              </a:spcBef>
              <a:buNone/>
            </a:pPr>
            <a:endParaRPr lang="en-US" sz="1600" dirty="0">
              <a:solidFill>
                <a:prstClr val="black"/>
              </a:solidFill>
              <a:latin typeface="Century Schoolbook" panose="02040604050505020304" pitchFamily="18" charset="0"/>
            </a:endParaRPr>
          </a:p>
          <a:p>
            <a:pPr marL="0" indent="0">
              <a:buNone/>
            </a:pPr>
            <a:endParaRPr lang="en-US" sz="1800" dirty="0">
              <a:solidFill>
                <a:prstClr val="black"/>
              </a:solidFill>
              <a:latin typeface="Century Schoolbook" panose="02040604050505020304" pitchFamily="18" charset="0"/>
            </a:endParaRPr>
          </a:p>
          <a:p>
            <a:pPr marL="0" indent="0">
              <a:buFont typeface="Arial"/>
              <a:buNone/>
            </a:pPr>
            <a:endParaRPr lang="en-US" sz="1800" dirty="0">
              <a:solidFill>
                <a:schemeClr val="tx1">
                  <a:lumMod val="65000"/>
                  <a:lumOff val="35000"/>
                </a:schemeClr>
              </a:solidFill>
              <a:latin typeface="Myriad Pro"/>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3004704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2266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u="sng" dirty="0">
                <a:latin typeface="Century Schoolbook" panose="02040604050505020304" pitchFamily="18" charset="0"/>
                <a:cs typeface="Times New Roman" panose="02020603050405020304" pitchFamily="18" charset="0"/>
              </a:rPr>
              <a:t>Matter of the </a:t>
            </a:r>
            <a:r>
              <a:rPr lang="en-US" sz="1800" u="sng" dirty="0" err="1">
                <a:latin typeface="Century Schoolbook" panose="02040604050505020304" pitchFamily="18" charset="0"/>
                <a:cs typeface="Times New Roman" panose="02020603050405020304" pitchFamily="18" charset="0"/>
              </a:rPr>
              <a:t>Hgts</a:t>
            </a:r>
            <a:r>
              <a:rPr lang="en-US" sz="1800" u="sng" dirty="0">
                <a:latin typeface="Century Schoolbook" panose="02040604050505020304" pitchFamily="18" charset="0"/>
                <a:cs typeface="Times New Roman" panose="02020603050405020304" pitchFamily="18" charset="0"/>
              </a:rPr>
              <a:t>. Of Lansing, LLC. v Village of Lansing</a:t>
            </a:r>
            <a:r>
              <a:rPr lang="en-US" sz="1800" dirty="0">
                <a:latin typeface="Century Schoolbook" panose="02040604050505020304" pitchFamily="18" charset="0"/>
                <a:cs typeface="Times New Roman" panose="02020603050405020304" pitchFamily="18" charset="0"/>
              </a:rPr>
              <a:t>, 2018 NY Slip Op 02520 (3</a:t>
            </a:r>
            <a:r>
              <a:rPr lang="en-US" sz="1800" baseline="30000" dirty="0">
                <a:latin typeface="Century Schoolbook" panose="02040604050505020304" pitchFamily="18" charset="0"/>
                <a:cs typeface="Times New Roman" panose="02020603050405020304" pitchFamily="18" charset="0"/>
              </a:rPr>
              <a:t>rd</a:t>
            </a:r>
            <a:r>
              <a:rPr lang="en-US" sz="1800" dirty="0">
                <a:latin typeface="Century Schoolbook" panose="02040604050505020304" pitchFamily="18" charset="0"/>
                <a:cs typeface="Times New Roman" panose="02020603050405020304" pitchFamily="18" charset="0"/>
              </a:rPr>
              <a:t> Dep’t 2018) </a:t>
            </a:r>
            <a:r>
              <a:rPr lang="en-US" sz="1800" dirty="0" err="1">
                <a:latin typeface="Century Schoolbook" panose="02040604050505020304" pitchFamily="18" charset="0"/>
                <a:cs typeface="Times New Roman" panose="02020603050405020304" pitchFamily="18" charset="0"/>
              </a:rPr>
              <a:t>CON’T</a:t>
            </a:r>
            <a:endParaRPr lang="en-US" sz="1800" dirty="0">
              <a:latin typeface="Century Schoolbook" panose="02040604050505020304" pitchFamily="18" charset="0"/>
              <a:cs typeface="Times New Roman" panose="02020603050405020304" pitchFamily="18" charset="0"/>
            </a:endParaRPr>
          </a:p>
          <a:p>
            <a:pPr marL="457200" lvl="1" indent="0" defTabSz="914400">
              <a:lnSpc>
                <a:spcPct val="90000"/>
              </a:lnSpc>
              <a:spcBef>
                <a:spcPts val="500"/>
              </a:spcBef>
              <a:buNone/>
            </a:pPr>
            <a:endParaRPr lang="en-US" sz="1600" dirty="0">
              <a:solidFill>
                <a:prstClr val="black"/>
              </a:solidFill>
              <a:latin typeface="Century Schoolbook" panose="02040604050505020304" pitchFamily="18" charset="0"/>
              <a:cs typeface="Times New Roman" panose="02020603050405020304" pitchFamily="18" charset="0"/>
            </a:endParaRPr>
          </a:p>
          <a:p>
            <a:pPr marL="228600" lvl="0" indent="-228600" defTabSz="914400">
              <a:lnSpc>
                <a:spcPct val="90000"/>
              </a:lnSpc>
              <a:spcBef>
                <a:spcPts val="1000"/>
              </a:spcBef>
              <a:buFont typeface="Arial" panose="020B0604020202020204" pitchFamily="34" charset="0"/>
              <a:buChar char="•"/>
            </a:pPr>
            <a:r>
              <a:rPr lang="en-US" sz="1600" u="sng" dirty="0">
                <a:solidFill>
                  <a:prstClr val="black"/>
                </a:solidFill>
                <a:latin typeface="Century Schoolbook" panose="02040604050505020304" pitchFamily="18" charset="0"/>
                <a:cs typeface="Times New Roman" panose="02020603050405020304" pitchFamily="18" charset="0"/>
              </a:rPr>
              <a:t>Holding</a:t>
            </a:r>
            <a:r>
              <a:rPr lang="en-US" sz="1600" dirty="0">
                <a:solidFill>
                  <a:prstClr val="black"/>
                </a:solidFill>
                <a:latin typeface="Century Schoolbook" panose="02040604050505020304" pitchFamily="18" charset="0"/>
                <a:cs typeface="Times New Roman" panose="02020603050405020304" pitchFamily="18" charset="0"/>
              </a:rPr>
              <a:t> 	</a:t>
            </a:r>
          </a:p>
          <a:p>
            <a:pPr marL="228600" lvl="0" indent="-228600" defTabSz="914400">
              <a:lnSpc>
                <a:spcPct val="90000"/>
              </a:lnSpc>
              <a:spcBef>
                <a:spcPts val="1000"/>
              </a:spcBef>
              <a:buFont typeface="Arial" panose="020B0604020202020204" pitchFamily="34" charset="0"/>
              <a:buChar char="•"/>
            </a:pPr>
            <a:endParaRPr lang="en-US" sz="1600" dirty="0">
              <a:solidFill>
                <a:prstClr val="black"/>
              </a:solidFill>
              <a:latin typeface="Century Schoolbook" panose="02040604050505020304" pitchFamily="18" charset="0"/>
              <a:cs typeface="Times New Roman" panose="02020603050405020304" pitchFamily="18" charset="0"/>
            </a:endParaRPr>
          </a:p>
          <a:p>
            <a:pPr marL="685800" lvl="1" indent="-228600" defTabSz="914400">
              <a:lnSpc>
                <a:spcPct val="90000"/>
              </a:lnSpc>
              <a:spcBef>
                <a:spcPts val="500"/>
              </a:spcBef>
              <a:buFont typeface="Calibri" panose="020F0502020204030204" pitchFamily="34" charset="0"/>
              <a:buChar char="–"/>
            </a:pPr>
            <a:r>
              <a:rPr lang="en-US" sz="1600" dirty="0">
                <a:solidFill>
                  <a:prstClr val="black"/>
                </a:solidFill>
                <a:latin typeface="Century Schoolbook" panose="02040604050505020304" pitchFamily="18" charset="0"/>
                <a:cs typeface="Times New Roman" panose="02020603050405020304" pitchFamily="18" charset="0"/>
              </a:rPr>
              <a:t>Village Board took the required </a:t>
            </a:r>
            <a:r>
              <a:rPr lang="en-US" sz="1600" dirty="0" err="1">
                <a:solidFill>
                  <a:prstClr val="black"/>
                </a:solidFill>
                <a:latin typeface="Century Schoolbook" panose="02040604050505020304" pitchFamily="18" charset="0"/>
                <a:cs typeface="Times New Roman" panose="02020603050405020304" pitchFamily="18" charset="0"/>
              </a:rPr>
              <a:t>SEQRA</a:t>
            </a:r>
            <a:r>
              <a:rPr lang="en-US" sz="1600" dirty="0">
                <a:solidFill>
                  <a:prstClr val="black"/>
                </a:solidFill>
                <a:latin typeface="Century Schoolbook" panose="02040604050505020304" pitchFamily="18" charset="0"/>
                <a:cs typeface="Times New Roman" panose="02020603050405020304" pitchFamily="18" charset="0"/>
              </a:rPr>
              <a:t> “hard look”</a:t>
            </a:r>
          </a:p>
          <a:p>
            <a:pPr lvl="2" defTabSz="914400">
              <a:lnSpc>
                <a:spcPct val="90000"/>
              </a:lnSpc>
              <a:spcBef>
                <a:spcPts val="500"/>
              </a:spcBef>
              <a:buFont typeface="Wingdings" panose="05000000000000000000" pitchFamily="2" charset="2"/>
              <a:buChar char="§"/>
            </a:pPr>
            <a:r>
              <a:rPr lang="en-US" sz="1600" dirty="0">
                <a:solidFill>
                  <a:prstClr val="black"/>
                </a:solidFill>
                <a:latin typeface="Century Schoolbook" panose="02040604050505020304" pitchFamily="18" charset="0"/>
                <a:cs typeface="Times New Roman" panose="02020603050405020304" pitchFamily="18" charset="0"/>
              </a:rPr>
              <a:t>Held a number of public meetings and received public comment;</a:t>
            </a:r>
          </a:p>
          <a:p>
            <a:pPr lvl="2" defTabSz="914400">
              <a:lnSpc>
                <a:spcPct val="90000"/>
              </a:lnSpc>
              <a:spcBef>
                <a:spcPts val="500"/>
              </a:spcBef>
              <a:buFont typeface="Wingdings" panose="05000000000000000000" pitchFamily="2" charset="2"/>
              <a:buChar char="§"/>
            </a:pPr>
            <a:r>
              <a:rPr lang="en-US" sz="1600" dirty="0">
                <a:solidFill>
                  <a:prstClr val="black"/>
                </a:solidFill>
                <a:latin typeface="Century Schoolbook" panose="02040604050505020304" pitchFamily="18" charset="0"/>
                <a:cs typeface="Times New Roman" panose="02020603050405020304" pitchFamily="18" charset="0"/>
              </a:rPr>
              <a:t>Reviewed a traffic study, engineering report, and rental housing needs study;</a:t>
            </a:r>
          </a:p>
          <a:p>
            <a:pPr lvl="2" defTabSz="914400">
              <a:lnSpc>
                <a:spcPct val="90000"/>
              </a:lnSpc>
              <a:spcBef>
                <a:spcPts val="500"/>
              </a:spcBef>
              <a:buFont typeface="Wingdings" panose="05000000000000000000" pitchFamily="2" charset="2"/>
              <a:buChar char="§"/>
            </a:pPr>
            <a:r>
              <a:rPr lang="en-US" sz="1600" dirty="0">
                <a:solidFill>
                  <a:prstClr val="black"/>
                </a:solidFill>
                <a:latin typeface="Century Schoolbook" panose="02040604050505020304" pitchFamily="18" charset="0"/>
                <a:cs typeface="Times New Roman" panose="02020603050405020304" pitchFamily="18" charset="0"/>
              </a:rPr>
              <a:t>Completed Short </a:t>
            </a:r>
            <a:r>
              <a:rPr lang="en-US" sz="1600" dirty="0" err="1">
                <a:solidFill>
                  <a:prstClr val="black"/>
                </a:solidFill>
                <a:latin typeface="Century Schoolbook" panose="02040604050505020304" pitchFamily="18" charset="0"/>
                <a:cs typeface="Times New Roman" panose="02020603050405020304" pitchFamily="18" charset="0"/>
              </a:rPr>
              <a:t>EAF</a:t>
            </a:r>
            <a:r>
              <a:rPr lang="en-US" sz="1600" dirty="0">
                <a:solidFill>
                  <a:prstClr val="black"/>
                </a:solidFill>
                <a:latin typeface="Century Schoolbook" panose="02040604050505020304" pitchFamily="18" charset="0"/>
                <a:cs typeface="Times New Roman" panose="02020603050405020304" pitchFamily="18" charset="0"/>
              </a:rPr>
              <a:t>; and</a:t>
            </a:r>
          </a:p>
          <a:p>
            <a:pPr lvl="2" defTabSz="914400">
              <a:lnSpc>
                <a:spcPct val="90000"/>
              </a:lnSpc>
              <a:spcBef>
                <a:spcPts val="500"/>
              </a:spcBef>
              <a:buFont typeface="Wingdings" panose="05000000000000000000" pitchFamily="2" charset="2"/>
              <a:buChar char="§"/>
            </a:pPr>
            <a:r>
              <a:rPr lang="en-US" sz="1600" dirty="0">
                <a:solidFill>
                  <a:prstClr val="black"/>
                </a:solidFill>
                <a:latin typeface="Century Schoolbook" panose="02040604050505020304" pitchFamily="18" charset="0"/>
                <a:cs typeface="Times New Roman" panose="02020603050405020304" pitchFamily="18" charset="0"/>
              </a:rPr>
              <a:t>Determined that such “down zoning” is in compliance with the Village’s Comprehensive Plan. </a:t>
            </a: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cs typeface="Times New Roman" panose="02020603050405020304" pitchFamily="18" charset="0"/>
            </a:endParaRPr>
          </a:p>
          <a:p>
            <a:pPr marL="685800" lvl="1" indent="-228600" defTabSz="914400">
              <a:lnSpc>
                <a:spcPct val="90000"/>
              </a:lnSpc>
              <a:spcBef>
                <a:spcPts val="500"/>
              </a:spcBef>
              <a:buFont typeface="Calibri" panose="020F0502020204030204" pitchFamily="34" charset="0"/>
              <a:buChar char="–"/>
            </a:pPr>
            <a:r>
              <a:rPr lang="en-US" sz="1600" dirty="0">
                <a:solidFill>
                  <a:prstClr val="black"/>
                </a:solidFill>
                <a:latin typeface="Century Schoolbook" panose="02040604050505020304" pitchFamily="18" charset="0"/>
                <a:cs typeface="Times New Roman" panose="02020603050405020304" pitchFamily="18" charset="0"/>
              </a:rPr>
              <a:t>Court held that the Town “need not investigate every conceivable environmental problem” including anticipated, but not yet proposed, residential development. </a:t>
            </a:r>
          </a:p>
          <a:p>
            <a:pPr marL="457200" lvl="1" indent="0" defTabSz="914400">
              <a:lnSpc>
                <a:spcPct val="90000"/>
              </a:lnSpc>
              <a:spcBef>
                <a:spcPts val="500"/>
              </a:spcBef>
              <a:buNone/>
            </a:pPr>
            <a:endParaRPr lang="en-US" sz="1600" dirty="0">
              <a:solidFill>
                <a:prstClr val="black"/>
              </a:solidFill>
              <a:latin typeface="Century Schoolbook" panose="02040604050505020304" pitchFamily="18" charset="0"/>
            </a:endParaRPr>
          </a:p>
          <a:p>
            <a:pPr marL="0" indent="0">
              <a:buNone/>
            </a:pPr>
            <a:endParaRPr lang="en-US" sz="1800" dirty="0">
              <a:solidFill>
                <a:prstClr val="black"/>
              </a:solidFill>
              <a:latin typeface="Century Schoolbook" panose="02040604050505020304" pitchFamily="18" charset="0"/>
            </a:endParaRPr>
          </a:p>
          <a:p>
            <a:pPr marL="0" indent="0">
              <a:buFont typeface="Arial"/>
              <a:buNone/>
            </a:pPr>
            <a:endParaRPr lang="en-US" sz="1800" dirty="0">
              <a:solidFill>
                <a:schemeClr val="tx1">
                  <a:lumMod val="65000"/>
                  <a:lumOff val="35000"/>
                </a:schemeClr>
              </a:solidFill>
              <a:latin typeface="Myriad Pro"/>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4083568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22669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u="sng" dirty="0">
                <a:latin typeface="Century Schoolbook" panose="02040604050505020304" pitchFamily="18" charset="0"/>
                <a:cs typeface="Times New Roman" panose="02020603050405020304" pitchFamily="18" charset="0"/>
              </a:rPr>
              <a:t>Matter of the </a:t>
            </a:r>
            <a:r>
              <a:rPr lang="en-US" sz="2000" u="sng" dirty="0" err="1">
                <a:latin typeface="Century Schoolbook" panose="02040604050505020304" pitchFamily="18" charset="0"/>
                <a:cs typeface="Times New Roman" panose="02020603050405020304" pitchFamily="18" charset="0"/>
              </a:rPr>
              <a:t>Hgts</a:t>
            </a:r>
            <a:r>
              <a:rPr lang="en-US" sz="2000" u="sng" dirty="0">
                <a:latin typeface="Century Schoolbook" panose="02040604050505020304" pitchFamily="18" charset="0"/>
                <a:cs typeface="Times New Roman" panose="02020603050405020304" pitchFamily="18" charset="0"/>
              </a:rPr>
              <a:t>. Of Lansing, LLC. v Village of Lansing</a:t>
            </a:r>
            <a:r>
              <a:rPr lang="en-US" sz="2000" dirty="0">
                <a:latin typeface="Century Schoolbook" panose="02040604050505020304" pitchFamily="18" charset="0"/>
                <a:cs typeface="Times New Roman" panose="02020603050405020304" pitchFamily="18" charset="0"/>
              </a:rPr>
              <a:t>, 2018 NY Slip Op 02520 (3</a:t>
            </a:r>
            <a:r>
              <a:rPr lang="en-US" sz="2000" baseline="30000" dirty="0">
                <a:latin typeface="Century Schoolbook" panose="02040604050505020304" pitchFamily="18" charset="0"/>
                <a:cs typeface="Times New Roman" panose="02020603050405020304" pitchFamily="18" charset="0"/>
              </a:rPr>
              <a:t>rd</a:t>
            </a:r>
            <a:r>
              <a:rPr lang="en-US" sz="2000" dirty="0">
                <a:latin typeface="Century Schoolbook" panose="02040604050505020304" pitchFamily="18" charset="0"/>
                <a:cs typeface="Times New Roman" panose="02020603050405020304" pitchFamily="18" charset="0"/>
              </a:rPr>
              <a:t> Dep’t 2018) </a:t>
            </a:r>
            <a:r>
              <a:rPr lang="en-US" sz="2000" dirty="0" err="1">
                <a:latin typeface="Century Schoolbook" panose="02040604050505020304" pitchFamily="18" charset="0"/>
                <a:cs typeface="Times New Roman" panose="02020603050405020304" pitchFamily="18" charset="0"/>
              </a:rPr>
              <a:t>CON’T</a:t>
            </a:r>
            <a:endParaRPr lang="en-US" sz="2000" dirty="0">
              <a:latin typeface="Century Schoolbook" panose="02040604050505020304" pitchFamily="18" charset="0"/>
              <a:cs typeface="Times New Roman" panose="02020603050405020304" pitchFamily="18" charset="0"/>
            </a:endParaRPr>
          </a:p>
          <a:p>
            <a:pPr marL="0" indent="0">
              <a:buNone/>
            </a:pPr>
            <a:endParaRPr lang="en-US" sz="1600" dirty="0">
              <a:latin typeface="Century Schoolbook" panose="02040604050505020304" pitchFamily="18" charset="0"/>
              <a:cs typeface="Times New Roman" panose="02020603050405020304" pitchFamily="18" charset="0"/>
            </a:endParaRPr>
          </a:p>
          <a:p>
            <a:pPr marL="228600" lvl="0" indent="-228600" defTabSz="914400">
              <a:lnSpc>
                <a:spcPct val="90000"/>
              </a:lnSpc>
              <a:spcBef>
                <a:spcPts val="1000"/>
              </a:spcBef>
              <a:buFont typeface="Arial" panose="020B0604020202020204" pitchFamily="34" charset="0"/>
              <a:buChar char="•"/>
            </a:pPr>
            <a:r>
              <a:rPr lang="en-US" sz="1800" u="sng" dirty="0">
                <a:solidFill>
                  <a:prstClr val="black"/>
                </a:solidFill>
                <a:latin typeface="Century Schoolbook" panose="02040604050505020304" pitchFamily="18" charset="0"/>
                <a:cs typeface="Times New Roman" panose="02020603050405020304" pitchFamily="18" charset="0"/>
              </a:rPr>
              <a:t>Holding</a:t>
            </a:r>
            <a:r>
              <a:rPr lang="en-US" sz="1800" dirty="0">
                <a:solidFill>
                  <a:prstClr val="black"/>
                </a:solidFill>
                <a:latin typeface="Century Schoolbook" panose="02040604050505020304" pitchFamily="18" charset="0"/>
                <a:cs typeface="Times New Roman" panose="02020603050405020304" pitchFamily="18" charset="0"/>
              </a:rPr>
              <a:t>	</a:t>
            </a:r>
          </a:p>
          <a:p>
            <a:pPr marL="0" lvl="0" indent="0" defTabSz="914400">
              <a:lnSpc>
                <a:spcPct val="90000"/>
              </a:lnSpc>
              <a:spcBef>
                <a:spcPts val="1000"/>
              </a:spcBef>
              <a:buNone/>
            </a:pPr>
            <a:endParaRPr lang="en-US" sz="1000" dirty="0">
              <a:solidFill>
                <a:prstClr val="black"/>
              </a:solidFill>
              <a:latin typeface="Century Schoolbook" panose="02040604050505020304" pitchFamily="18" charset="0"/>
              <a:cs typeface="Times New Roman" panose="02020603050405020304" pitchFamily="18" charset="0"/>
            </a:endParaRPr>
          </a:p>
          <a:p>
            <a:pPr marL="685800" lvl="1" indent="-228600" defTabSz="914400">
              <a:lnSpc>
                <a:spcPct val="90000"/>
              </a:lnSpc>
              <a:spcBef>
                <a:spcPts val="500"/>
              </a:spcBef>
              <a:buFont typeface="Calibri" panose="020F0502020204030204" pitchFamily="34" charset="0"/>
              <a:buChar char="–"/>
            </a:pPr>
            <a:r>
              <a:rPr lang="en-US" sz="1600" dirty="0">
                <a:solidFill>
                  <a:prstClr val="black"/>
                </a:solidFill>
                <a:latin typeface="Century Schoolbook" panose="02040604050505020304" pitchFamily="18" charset="0"/>
                <a:cs typeface="Times New Roman" panose="02020603050405020304" pitchFamily="18" charset="0"/>
              </a:rPr>
              <a:t>Rezoning the 19 acre parcel was </a:t>
            </a:r>
            <a:r>
              <a:rPr lang="en-US" sz="1600" u="sng" dirty="0">
                <a:solidFill>
                  <a:prstClr val="black"/>
                </a:solidFill>
                <a:latin typeface="Century Schoolbook" panose="02040604050505020304" pitchFamily="18" charset="0"/>
                <a:cs typeface="Times New Roman" panose="02020603050405020304" pitchFamily="18" charset="0"/>
              </a:rPr>
              <a:t>NOT</a:t>
            </a:r>
            <a:r>
              <a:rPr lang="en-US" sz="1600" dirty="0">
                <a:solidFill>
                  <a:prstClr val="black"/>
                </a:solidFill>
                <a:latin typeface="Century Schoolbook" panose="02040604050505020304" pitchFamily="18" charset="0"/>
                <a:cs typeface="Times New Roman" panose="02020603050405020304" pitchFamily="18" charset="0"/>
              </a:rPr>
              <a:t> spot zoning:</a:t>
            </a:r>
          </a:p>
          <a:p>
            <a:pPr marL="914400" lvl="2" indent="0" defTabSz="914400">
              <a:lnSpc>
                <a:spcPct val="90000"/>
              </a:lnSpc>
              <a:spcBef>
                <a:spcPts val="500"/>
              </a:spcBef>
              <a:buNone/>
            </a:pPr>
            <a:endParaRPr lang="en-US" sz="1600" dirty="0">
              <a:solidFill>
                <a:prstClr val="black"/>
              </a:solidFill>
              <a:latin typeface="Century Schoolbook" panose="02040604050505020304" pitchFamily="18" charset="0"/>
              <a:cs typeface="Times New Roman" panose="02020603050405020304" pitchFamily="18" charset="0"/>
            </a:endParaRPr>
          </a:p>
          <a:p>
            <a:pPr lvl="2" defTabSz="914400">
              <a:lnSpc>
                <a:spcPct val="90000"/>
              </a:lnSpc>
              <a:spcBef>
                <a:spcPts val="500"/>
              </a:spcBef>
              <a:buFont typeface="Wingdings" panose="05000000000000000000" pitchFamily="2" charset="2"/>
              <a:buChar char="§"/>
            </a:pPr>
            <a:r>
              <a:rPr lang="en-US" sz="1600" dirty="0">
                <a:solidFill>
                  <a:prstClr val="black"/>
                </a:solidFill>
                <a:latin typeface="Century Schoolbook" panose="02040604050505020304" pitchFamily="18" charset="0"/>
                <a:cs typeface="Times New Roman" panose="02020603050405020304" pitchFamily="18" charset="0"/>
              </a:rPr>
              <a:t>The Court held that if the rezoning is consistent with Comprehensive Plan it is not s</a:t>
            </a:r>
            <a:r>
              <a:rPr lang="en-US" sz="1600" dirty="0">
                <a:solidFill>
                  <a:prstClr val="black"/>
                </a:solidFill>
                <a:latin typeface="Century Schoolbook" panose="02040604050505020304" pitchFamily="18" charset="0"/>
                <a:cs typeface="Times New Roman" panose="02020603050405020304" pitchFamily="18" charset="0"/>
                <a:sym typeface="Wingdings" panose="05000000000000000000" pitchFamily="2" charset="2"/>
              </a:rPr>
              <a:t>pot zoning, despite its size.</a:t>
            </a:r>
          </a:p>
          <a:p>
            <a:pPr marL="914400" lvl="2" indent="0" defTabSz="914400">
              <a:lnSpc>
                <a:spcPct val="90000"/>
              </a:lnSpc>
              <a:spcBef>
                <a:spcPts val="500"/>
              </a:spcBef>
              <a:buNone/>
            </a:pPr>
            <a:endParaRPr lang="en-US" sz="1600" dirty="0">
              <a:solidFill>
                <a:prstClr val="black"/>
              </a:solidFill>
              <a:latin typeface="Century Schoolbook" panose="02040604050505020304" pitchFamily="18" charset="0"/>
              <a:cs typeface="Times New Roman" panose="02020603050405020304" pitchFamily="18" charset="0"/>
            </a:endParaRPr>
          </a:p>
          <a:p>
            <a:pPr lvl="2" defTabSz="914400">
              <a:lnSpc>
                <a:spcPct val="90000"/>
              </a:lnSpc>
              <a:spcBef>
                <a:spcPts val="500"/>
              </a:spcBef>
              <a:buFont typeface="Wingdings" panose="05000000000000000000" pitchFamily="2" charset="2"/>
              <a:buChar char="§"/>
            </a:pPr>
            <a:r>
              <a:rPr lang="en-US" sz="1600" dirty="0">
                <a:solidFill>
                  <a:prstClr val="black"/>
                </a:solidFill>
                <a:latin typeface="Century Schoolbook" panose="02040604050505020304" pitchFamily="18" charset="0"/>
                <a:cs typeface="Times New Roman" panose="02020603050405020304" pitchFamily="18" charset="0"/>
              </a:rPr>
              <a:t>The rezoning was consistent with the Comprehensive Plan, although not specifically recommended, because it:</a:t>
            </a:r>
          </a:p>
          <a:p>
            <a:pPr lvl="3" defTabSz="914400">
              <a:lnSpc>
                <a:spcPct val="90000"/>
              </a:lnSpc>
              <a:spcBef>
                <a:spcPts val="500"/>
              </a:spcBef>
              <a:buFont typeface="Wingdings" panose="05000000000000000000" pitchFamily="2" charset="2"/>
              <a:buChar char="§"/>
            </a:pPr>
            <a:r>
              <a:rPr lang="en-US" sz="1500" dirty="0">
                <a:solidFill>
                  <a:prstClr val="black"/>
                </a:solidFill>
                <a:latin typeface="Century Schoolbook" panose="02040604050505020304" pitchFamily="18" charset="0"/>
                <a:cs typeface="Times New Roman" panose="02020603050405020304" pitchFamily="18" charset="0"/>
              </a:rPr>
              <a:t>Created a better transition of uses; </a:t>
            </a:r>
          </a:p>
          <a:p>
            <a:pPr lvl="3" defTabSz="914400">
              <a:lnSpc>
                <a:spcPct val="90000"/>
              </a:lnSpc>
              <a:spcBef>
                <a:spcPts val="500"/>
              </a:spcBef>
              <a:buFont typeface="Wingdings" panose="05000000000000000000" pitchFamily="2" charset="2"/>
              <a:buChar char="§"/>
            </a:pPr>
            <a:r>
              <a:rPr lang="en-US" sz="1500" dirty="0">
                <a:solidFill>
                  <a:prstClr val="black"/>
                </a:solidFill>
                <a:latin typeface="Century Schoolbook" panose="02040604050505020304" pitchFamily="18" charset="0"/>
                <a:cs typeface="Times New Roman" panose="02020603050405020304" pitchFamily="18" charset="0"/>
              </a:rPr>
              <a:t>Comported with general need for rental housing (although not affordable); and</a:t>
            </a:r>
          </a:p>
          <a:p>
            <a:pPr lvl="3" defTabSz="914400">
              <a:lnSpc>
                <a:spcPct val="90000"/>
              </a:lnSpc>
              <a:spcBef>
                <a:spcPts val="500"/>
              </a:spcBef>
              <a:buFont typeface="Wingdings" panose="05000000000000000000" pitchFamily="2" charset="2"/>
              <a:buChar char="§"/>
            </a:pPr>
            <a:r>
              <a:rPr lang="en-US" sz="1500" dirty="0">
                <a:solidFill>
                  <a:prstClr val="black"/>
                </a:solidFill>
                <a:latin typeface="Century Schoolbook" panose="02040604050505020304" pitchFamily="18" charset="0"/>
                <a:cs typeface="Times New Roman" panose="02020603050405020304" pitchFamily="18" charset="0"/>
              </a:rPr>
              <a:t>Encouraged a broad range of housing options.</a:t>
            </a:r>
          </a:p>
          <a:p>
            <a:pPr marL="514350" lvl="1" indent="0" defTabSz="914400">
              <a:lnSpc>
                <a:spcPct val="90000"/>
              </a:lnSpc>
              <a:spcBef>
                <a:spcPts val="500"/>
              </a:spcBef>
              <a:buNone/>
            </a:pPr>
            <a:r>
              <a:rPr lang="en-US" sz="2000" dirty="0">
                <a:solidFill>
                  <a:prstClr val="black"/>
                </a:solidFill>
                <a:latin typeface="Century Schoolbook" panose="02040604050505020304" pitchFamily="18" charset="0"/>
                <a:cs typeface="Times New Roman" panose="02020603050405020304" pitchFamily="18" charset="0"/>
              </a:rPr>
              <a:t> </a:t>
            </a:r>
          </a:p>
          <a:p>
            <a:pPr lvl="2" defTabSz="914400">
              <a:lnSpc>
                <a:spcPct val="90000"/>
              </a:lnSpc>
              <a:spcBef>
                <a:spcPts val="500"/>
              </a:spcBef>
              <a:buFont typeface="Wingdings" panose="05000000000000000000" pitchFamily="2" charset="2"/>
              <a:buChar char="§"/>
            </a:pPr>
            <a:r>
              <a:rPr lang="en-US" sz="1600" dirty="0">
                <a:solidFill>
                  <a:prstClr val="black"/>
                </a:solidFill>
                <a:latin typeface="Century Schoolbook" panose="02040604050505020304" pitchFamily="18" charset="0"/>
                <a:cs typeface="Times New Roman" panose="02020603050405020304" pitchFamily="18" charset="0"/>
              </a:rPr>
              <a:t>Therefore, the rezone benefitted the community as a whole and not just an individual or group of individuals. </a:t>
            </a:r>
          </a:p>
          <a:p>
            <a:pPr lvl="2" defTabSz="914400">
              <a:lnSpc>
                <a:spcPct val="90000"/>
              </a:lnSpc>
              <a:spcBef>
                <a:spcPts val="500"/>
              </a:spcBef>
              <a:buFont typeface="Wingdings" panose="05000000000000000000" pitchFamily="2" charset="2"/>
              <a:buChar char="§"/>
            </a:pPr>
            <a:endParaRPr lang="en-US" sz="800" dirty="0">
              <a:solidFill>
                <a:prstClr val="black"/>
              </a:solidFill>
              <a:latin typeface="Century Schoolbook" panose="02040604050505020304" pitchFamily="18" charset="0"/>
            </a:endParaRPr>
          </a:p>
          <a:p>
            <a:pPr marL="457200" lvl="1" indent="0" defTabSz="914400">
              <a:lnSpc>
                <a:spcPct val="90000"/>
              </a:lnSpc>
              <a:spcBef>
                <a:spcPts val="500"/>
              </a:spcBef>
              <a:buNone/>
            </a:pPr>
            <a:endParaRPr lang="en-US" sz="1600" dirty="0">
              <a:solidFill>
                <a:prstClr val="black"/>
              </a:solidFill>
              <a:latin typeface="Century Schoolbook" panose="02040604050505020304" pitchFamily="18" charset="0"/>
            </a:endParaRPr>
          </a:p>
          <a:p>
            <a:pPr marL="0" indent="0">
              <a:buNone/>
            </a:pPr>
            <a:endParaRPr lang="en-US" sz="1800" dirty="0">
              <a:solidFill>
                <a:prstClr val="black"/>
              </a:solidFill>
              <a:latin typeface="Century Schoolbook" panose="02040604050505020304" pitchFamily="18" charset="0"/>
            </a:endParaRPr>
          </a:p>
          <a:p>
            <a:pPr marL="0" indent="0">
              <a:buFont typeface="Arial"/>
              <a:buNone/>
            </a:pPr>
            <a:endParaRPr lang="en-US" sz="1800" dirty="0">
              <a:solidFill>
                <a:schemeClr val="tx1">
                  <a:lumMod val="65000"/>
                  <a:lumOff val="35000"/>
                </a:schemeClr>
              </a:solidFill>
              <a:latin typeface="Myriad Pro"/>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850625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226693"/>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u="sng" dirty="0">
                <a:latin typeface="Century Schoolbook" panose="02040604050505020304" pitchFamily="18" charset="0"/>
                <a:cs typeface="Times New Roman" panose="02020603050405020304" pitchFamily="18" charset="0"/>
              </a:rPr>
              <a:t>Matter of </a:t>
            </a:r>
            <a:r>
              <a:rPr lang="en-US" sz="1900" u="sng" dirty="0" err="1">
                <a:latin typeface="Century Schoolbook" panose="02040604050505020304" pitchFamily="18" charset="0"/>
                <a:cs typeface="Times New Roman" panose="02020603050405020304" pitchFamily="18" charset="0"/>
              </a:rPr>
              <a:t>Ravena</a:t>
            </a:r>
            <a:r>
              <a:rPr lang="en-US" sz="1900" u="sng" dirty="0">
                <a:latin typeface="Century Schoolbook" panose="02040604050505020304" pitchFamily="18" charset="0"/>
                <a:cs typeface="Times New Roman" panose="02020603050405020304" pitchFamily="18" charset="0"/>
              </a:rPr>
              <a:t>-</a:t>
            </a:r>
            <a:r>
              <a:rPr lang="en-US" sz="1900" u="sng" dirty="0" err="1">
                <a:latin typeface="Century Schoolbook" panose="02040604050505020304" pitchFamily="18" charset="0"/>
                <a:cs typeface="Times New Roman" panose="02020603050405020304" pitchFamily="18" charset="0"/>
              </a:rPr>
              <a:t>Coeymans</a:t>
            </a:r>
            <a:r>
              <a:rPr lang="en-US" sz="1900" u="sng" dirty="0">
                <a:latin typeface="Century Schoolbook" panose="02040604050505020304" pitchFamily="18" charset="0"/>
                <a:cs typeface="Times New Roman" panose="02020603050405020304" pitchFamily="18" charset="0"/>
              </a:rPr>
              <a:t>-Selkirk Cent. Sch. </a:t>
            </a:r>
            <a:r>
              <a:rPr lang="en-US" sz="1900" u="sng" dirty="0" err="1">
                <a:latin typeface="Century Schoolbook" panose="02040604050505020304" pitchFamily="18" charset="0"/>
                <a:cs typeface="Times New Roman" panose="02020603050405020304" pitchFamily="18" charset="0"/>
              </a:rPr>
              <a:t>Dist</a:t>
            </a:r>
            <a:r>
              <a:rPr lang="en-US" sz="1900" u="sng" dirty="0">
                <a:latin typeface="Century Schoolbook" panose="02040604050505020304" pitchFamily="18" charset="0"/>
                <a:cs typeface="Times New Roman" panose="02020603050405020304" pitchFamily="18" charset="0"/>
              </a:rPr>
              <a:t> v Town of Bethlehem</a:t>
            </a:r>
            <a:r>
              <a:rPr lang="en-US" sz="1900" dirty="0">
                <a:latin typeface="Century Schoolbook" panose="02040604050505020304" pitchFamily="18" charset="0"/>
                <a:cs typeface="Times New Roman" panose="02020603050405020304" pitchFamily="18" charset="0"/>
              </a:rPr>
              <a:t>, 156 </a:t>
            </a:r>
            <a:r>
              <a:rPr lang="en-US" sz="1900" dirty="0" err="1">
                <a:latin typeface="Century Schoolbook" panose="02040604050505020304" pitchFamily="18" charset="0"/>
                <a:cs typeface="Times New Roman" panose="02020603050405020304" pitchFamily="18" charset="0"/>
              </a:rPr>
              <a:t>AD3d</a:t>
            </a:r>
            <a:r>
              <a:rPr lang="en-US" sz="1900" dirty="0">
                <a:latin typeface="Century Schoolbook" panose="02040604050505020304" pitchFamily="18" charset="0"/>
                <a:cs typeface="Times New Roman" panose="02020603050405020304" pitchFamily="18" charset="0"/>
              </a:rPr>
              <a:t> 179 (3</a:t>
            </a:r>
            <a:r>
              <a:rPr lang="en-US" sz="1900" baseline="30000" dirty="0">
                <a:latin typeface="Century Schoolbook" panose="02040604050505020304" pitchFamily="18" charset="0"/>
                <a:cs typeface="Times New Roman" panose="02020603050405020304" pitchFamily="18" charset="0"/>
              </a:rPr>
              <a:t>rd</a:t>
            </a:r>
            <a:r>
              <a:rPr lang="en-US" sz="1900" dirty="0">
                <a:latin typeface="Century Schoolbook" panose="02040604050505020304" pitchFamily="18" charset="0"/>
                <a:cs typeface="Times New Roman" panose="02020603050405020304" pitchFamily="18" charset="0"/>
              </a:rPr>
              <a:t> Dep’t 2017)</a:t>
            </a:r>
          </a:p>
          <a:p>
            <a:pPr marL="228600" lvl="0" indent="-228600" defTabSz="914400">
              <a:lnSpc>
                <a:spcPct val="90000"/>
              </a:lnSpc>
              <a:spcBef>
                <a:spcPts val="1000"/>
              </a:spcBef>
              <a:buFont typeface="Arial" panose="020B0604020202020204" pitchFamily="34" charset="0"/>
              <a:buChar char="•"/>
            </a:pPr>
            <a:endParaRPr lang="en-US" sz="1700" u="sng" dirty="0">
              <a:solidFill>
                <a:prstClr val="black"/>
              </a:solidFill>
              <a:latin typeface="Century Schoolbook" panose="02040604050505020304" pitchFamily="18" charset="0"/>
              <a:cs typeface="Times New Roman" panose="02020603050405020304" pitchFamily="18" charset="0"/>
            </a:endParaRPr>
          </a:p>
          <a:p>
            <a:pPr marL="228600" lvl="0" indent="-228600" defTabSz="914400">
              <a:lnSpc>
                <a:spcPct val="90000"/>
              </a:lnSpc>
              <a:spcBef>
                <a:spcPts val="1000"/>
              </a:spcBef>
              <a:buFont typeface="Arial" panose="020B0604020202020204" pitchFamily="34" charset="0"/>
              <a:buChar char="•"/>
            </a:pPr>
            <a:r>
              <a:rPr lang="en-US" sz="1700" u="sng" dirty="0">
                <a:latin typeface="Century Schoolbook" panose="02040604050505020304" pitchFamily="18" charset="0"/>
                <a:cs typeface="Times New Roman" panose="02020603050405020304" pitchFamily="18" charset="0"/>
              </a:rPr>
              <a:t>Issue</a:t>
            </a:r>
          </a:p>
          <a:p>
            <a:pPr marL="685800" lvl="1" indent="-228600" defTabSz="914400">
              <a:lnSpc>
                <a:spcPct val="90000"/>
              </a:lnSpc>
              <a:spcBef>
                <a:spcPts val="500"/>
              </a:spcBef>
              <a:buFont typeface="Calibri" panose="020F0502020204030204" pitchFamily="34" charset="0"/>
              <a:buChar char="–"/>
            </a:pPr>
            <a:r>
              <a:rPr lang="en-US" sz="1700" dirty="0">
                <a:latin typeface="Century Schoolbook" panose="02040604050505020304" pitchFamily="18" charset="0"/>
                <a:cs typeface="Times New Roman" panose="02020603050405020304" pitchFamily="18" charset="0"/>
              </a:rPr>
              <a:t>RCS Schools wanted to replace an existing school sign with an electronic sign. Town zoning code prohibited electronic signs.</a:t>
            </a:r>
          </a:p>
          <a:p>
            <a:pPr marL="228600" lvl="0" indent="-228600" defTabSz="914400">
              <a:lnSpc>
                <a:spcPct val="90000"/>
              </a:lnSpc>
              <a:spcBef>
                <a:spcPts val="1000"/>
              </a:spcBef>
              <a:buFont typeface="Arial" panose="020B0604020202020204" pitchFamily="34" charset="0"/>
              <a:buChar char="•"/>
            </a:pPr>
            <a:r>
              <a:rPr lang="en-US" sz="1700" u="sng" dirty="0">
                <a:latin typeface="Century Schoolbook" panose="02040604050505020304" pitchFamily="18" charset="0"/>
                <a:cs typeface="Times New Roman" panose="02020603050405020304" pitchFamily="18" charset="0"/>
              </a:rPr>
              <a:t>Holding </a:t>
            </a:r>
            <a:r>
              <a:rPr lang="en-US" sz="1700" dirty="0">
                <a:latin typeface="Century Schoolbook" panose="02040604050505020304" pitchFamily="18" charset="0"/>
                <a:cs typeface="Times New Roman" panose="02020603050405020304" pitchFamily="18" charset="0"/>
              </a:rPr>
              <a:t>	</a:t>
            </a:r>
          </a:p>
          <a:p>
            <a:pPr marL="228600" lvl="0" indent="-228600" defTabSz="914400">
              <a:lnSpc>
                <a:spcPct val="90000"/>
              </a:lnSpc>
              <a:spcBef>
                <a:spcPts val="1000"/>
              </a:spcBef>
              <a:buFont typeface="Arial" panose="020B0604020202020204" pitchFamily="34" charset="0"/>
              <a:buChar char="•"/>
            </a:pPr>
            <a:endParaRPr lang="en-US" sz="1700" dirty="0">
              <a:latin typeface="Century Schoolbook" panose="02040604050505020304" pitchFamily="18" charset="0"/>
              <a:cs typeface="Times New Roman" panose="02020603050405020304" pitchFamily="18" charset="0"/>
            </a:endParaRPr>
          </a:p>
          <a:p>
            <a:pPr marL="685800" lvl="1" indent="-228600" defTabSz="914400">
              <a:lnSpc>
                <a:spcPct val="90000"/>
              </a:lnSpc>
              <a:spcBef>
                <a:spcPts val="500"/>
              </a:spcBef>
              <a:buFont typeface="Calibri" panose="020F0502020204030204" pitchFamily="34" charset="0"/>
              <a:buChar char="–"/>
            </a:pPr>
            <a:r>
              <a:rPr lang="en-US" sz="1700" dirty="0">
                <a:latin typeface="Century Schoolbook" panose="02040604050505020304" pitchFamily="18" charset="0"/>
                <a:cs typeface="Times New Roman" panose="02020603050405020304" pitchFamily="18" charset="0"/>
              </a:rPr>
              <a:t>Court held that the </a:t>
            </a:r>
            <a:r>
              <a:rPr lang="en-US" sz="1700" i="1" dirty="0">
                <a:latin typeface="Century Schoolbook" panose="02040604050505020304" pitchFamily="18" charset="0"/>
                <a:cs typeface="Times New Roman" panose="02020603050405020304" pitchFamily="18" charset="0"/>
              </a:rPr>
              <a:t>Cornell Univ. </a:t>
            </a:r>
            <a:r>
              <a:rPr lang="en-US" sz="1700" dirty="0">
                <a:latin typeface="Century Schoolbook" panose="02040604050505020304" pitchFamily="18" charset="0"/>
                <a:cs typeface="Times New Roman" panose="02020603050405020304" pitchFamily="18" charset="0"/>
              </a:rPr>
              <a:t>standards applied, not </a:t>
            </a:r>
            <a:r>
              <a:rPr lang="en-US" sz="1700" i="1" dirty="0">
                <a:latin typeface="Century Schoolbook" panose="02040604050505020304" pitchFamily="18" charset="0"/>
                <a:cs typeface="Times New Roman" panose="02020603050405020304" pitchFamily="18" charset="0"/>
              </a:rPr>
              <a:t>County of Monroe</a:t>
            </a:r>
            <a:r>
              <a:rPr lang="en-US" sz="1700" dirty="0">
                <a:latin typeface="Century Schoolbook" panose="02040604050505020304" pitchFamily="18" charset="0"/>
                <a:cs typeface="Times New Roman" panose="02020603050405020304" pitchFamily="18" charset="0"/>
              </a:rPr>
              <a:t>, even though the school district is a governmental unit.</a:t>
            </a:r>
          </a:p>
          <a:p>
            <a:pPr marL="457200" lvl="1" indent="0" defTabSz="914400">
              <a:lnSpc>
                <a:spcPct val="90000"/>
              </a:lnSpc>
              <a:spcBef>
                <a:spcPts val="500"/>
              </a:spcBef>
              <a:buNone/>
            </a:pPr>
            <a:endParaRPr lang="en-US" sz="1700" dirty="0">
              <a:latin typeface="Century Schoolbook" panose="02040604050505020304" pitchFamily="18" charset="0"/>
              <a:cs typeface="Times New Roman" panose="02020603050405020304" pitchFamily="18" charset="0"/>
            </a:endParaRPr>
          </a:p>
          <a:p>
            <a:pPr marL="685800" lvl="1" indent="-228600" defTabSz="914400">
              <a:lnSpc>
                <a:spcPct val="90000"/>
              </a:lnSpc>
              <a:spcBef>
                <a:spcPts val="500"/>
              </a:spcBef>
              <a:buFont typeface="Calibri" panose="020F0502020204030204" pitchFamily="34" charset="0"/>
              <a:buChar char="–"/>
            </a:pPr>
            <a:r>
              <a:rPr lang="en-US" sz="1700" dirty="0">
                <a:latin typeface="Century Schoolbook" panose="02040604050505020304" pitchFamily="18" charset="0"/>
                <a:cs typeface="Times New Roman" panose="02020603050405020304" pitchFamily="18" charset="0"/>
              </a:rPr>
              <a:t>The </a:t>
            </a:r>
            <a:r>
              <a:rPr lang="en-US" sz="1700" i="1" dirty="0">
                <a:latin typeface="Century Schoolbook" panose="02040604050505020304" pitchFamily="18" charset="0"/>
                <a:cs typeface="Times New Roman" panose="02020603050405020304" pitchFamily="18" charset="0"/>
              </a:rPr>
              <a:t>Cornell Univ.</a:t>
            </a:r>
            <a:r>
              <a:rPr lang="en-US" sz="1700" dirty="0">
                <a:latin typeface="Century Schoolbook" panose="02040604050505020304" pitchFamily="18" charset="0"/>
                <a:cs typeface="Times New Roman" panose="02020603050405020304" pitchFamily="18" charset="0"/>
              </a:rPr>
              <a:t> standard allows for local review of educational uses, but with a flexible approach in light of their presumed beneficial nature.</a:t>
            </a:r>
          </a:p>
          <a:p>
            <a:pPr marL="685800" lvl="1" indent="-228600" defTabSz="914400">
              <a:lnSpc>
                <a:spcPct val="90000"/>
              </a:lnSpc>
              <a:spcBef>
                <a:spcPts val="500"/>
              </a:spcBef>
              <a:buFont typeface="Calibri" panose="020F0502020204030204" pitchFamily="34" charset="0"/>
              <a:buChar char="–"/>
            </a:pPr>
            <a:endParaRPr lang="en-US" sz="1700" dirty="0">
              <a:latin typeface="Century Schoolbook" panose="02040604050505020304" pitchFamily="18" charset="0"/>
              <a:cs typeface="Times New Roman" panose="02020603050405020304" pitchFamily="18" charset="0"/>
            </a:endParaRPr>
          </a:p>
          <a:p>
            <a:pPr marL="685800" lvl="1" indent="-228600" defTabSz="914400">
              <a:lnSpc>
                <a:spcPct val="90000"/>
              </a:lnSpc>
              <a:spcBef>
                <a:spcPts val="500"/>
              </a:spcBef>
              <a:buFont typeface="Calibri" panose="020F0502020204030204" pitchFamily="34" charset="0"/>
              <a:buChar char="–"/>
            </a:pPr>
            <a:r>
              <a:rPr lang="en-US" sz="1700" dirty="0">
                <a:latin typeface="Century Schoolbook" panose="02040604050505020304" pitchFamily="18" charset="0"/>
                <a:cs typeface="Times New Roman" panose="02020603050405020304" pitchFamily="18" charset="0"/>
              </a:rPr>
              <a:t>The Court held, for the first time, that the </a:t>
            </a:r>
            <a:r>
              <a:rPr lang="en-US" sz="1700" i="1" dirty="0">
                <a:latin typeface="Century Schoolbook" panose="02040604050505020304" pitchFamily="18" charset="0"/>
                <a:cs typeface="Times New Roman" panose="02020603050405020304" pitchFamily="18" charset="0"/>
              </a:rPr>
              <a:t>County of Monroe </a:t>
            </a:r>
            <a:r>
              <a:rPr lang="en-US" sz="1700" dirty="0">
                <a:latin typeface="Century Schoolbook" panose="02040604050505020304" pitchFamily="18" charset="0"/>
                <a:cs typeface="Times New Roman" panose="02020603050405020304" pitchFamily="18" charset="0"/>
              </a:rPr>
              <a:t>balancing test does not apply to educational uses.</a:t>
            </a:r>
          </a:p>
          <a:p>
            <a:pPr marL="685800" lvl="1" indent="-228600" defTabSz="914400">
              <a:lnSpc>
                <a:spcPct val="90000"/>
              </a:lnSpc>
              <a:spcBef>
                <a:spcPts val="500"/>
              </a:spcBef>
              <a:buFont typeface="Calibri" panose="020F0502020204030204" pitchFamily="34" charset="0"/>
              <a:buChar char="–"/>
            </a:pPr>
            <a:endParaRPr lang="en-US" sz="1700" dirty="0">
              <a:latin typeface="Century Schoolbook" panose="02040604050505020304" pitchFamily="18" charset="0"/>
              <a:cs typeface="Times New Roman" panose="02020603050405020304" pitchFamily="18" charset="0"/>
            </a:endParaRPr>
          </a:p>
          <a:p>
            <a:pPr marL="685800" lvl="1" indent="-228600" defTabSz="914400">
              <a:lnSpc>
                <a:spcPct val="90000"/>
              </a:lnSpc>
              <a:spcBef>
                <a:spcPts val="500"/>
              </a:spcBef>
              <a:buFont typeface="Calibri" panose="020F0502020204030204" pitchFamily="34" charset="0"/>
              <a:buChar char="–"/>
            </a:pPr>
            <a:r>
              <a:rPr lang="en-US" sz="1700" dirty="0">
                <a:latin typeface="Century Schoolbook" panose="02040604050505020304" pitchFamily="18" charset="0"/>
                <a:cs typeface="Times New Roman" panose="02020603050405020304" pitchFamily="18" charset="0"/>
              </a:rPr>
              <a:t>Whether the </a:t>
            </a:r>
            <a:r>
              <a:rPr lang="en-US" sz="1700" i="1" dirty="0">
                <a:latin typeface="Century Schoolbook" panose="02040604050505020304" pitchFamily="18" charset="0"/>
                <a:cs typeface="Times New Roman" panose="02020603050405020304" pitchFamily="18" charset="0"/>
              </a:rPr>
              <a:t>County of Monroe </a:t>
            </a:r>
            <a:r>
              <a:rPr lang="en-US" sz="1700" dirty="0">
                <a:latin typeface="Century Schoolbook" panose="02040604050505020304" pitchFamily="18" charset="0"/>
                <a:cs typeface="Times New Roman" panose="02020603050405020304" pitchFamily="18" charset="0"/>
              </a:rPr>
              <a:t>balancing test applies to educational uses appears to be an issue of first impression in New York.</a:t>
            </a:r>
          </a:p>
          <a:p>
            <a:pPr marL="685800" lvl="1" indent="-228600" defTabSz="914400">
              <a:lnSpc>
                <a:spcPct val="90000"/>
              </a:lnSpc>
              <a:spcBef>
                <a:spcPts val="500"/>
              </a:spcBef>
              <a:buFont typeface="Calibri" panose="020F0502020204030204" pitchFamily="34" charset="0"/>
              <a:buChar char="–"/>
            </a:pPr>
            <a:endParaRPr lang="en-US" sz="1700" dirty="0">
              <a:latin typeface="Century Schoolbook" panose="02040604050505020304" pitchFamily="18" charset="0"/>
              <a:cs typeface="Times New Roman" panose="02020603050405020304" pitchFamily="18" charset="0"/>
            </a:endParaRPr>
          </a:p>
          <a:p>
            <a:pPr marL="685800" lvl="1" indent="-228600" defTabSz="914400">
              <a:lnSpc>
                <a:spcPct val="90000"/>
              </a:lnSpc>
              <a:spcBef>
                <a:spcPts val="500"/>
              </a:spcBef>
              <a:buFont typeface="Calibri" panose="020F0502020204030204" pitchFamily="34" charset="0"/>
              <a:buChar char="–"/>
            </a:pPr>
            <a:r>
              <a:rPr lang="en-US" sz="1700" dirty="0">
                <a:latin typeface="Century Schoolbook" panose="02040604050505020304" pitchFamily="18" charset="0"/>
                <a:cs typeface="Times New Roman" panose="02020603050405020304" pitchFamily="18" charset="0"/>
              </a:rPr>
              <a:t>RCS Schools has moved for leave to appeal to the Court of Appeals, but the Court has not yet decided whether to take the case.</a:t>
            </a: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457200" lvl="1" indent="0" defTabSz="914400">
              <a:lnSpc>
                <a:spcPct val="90000"/>
              </a:lnSpc>
              <a:spcBef>
                <a:spcPts val="500"/>
              </a:spcBef>
              <a:buNone/>
            </a:pPr>
            <a:endParaRPr lang="en-US" sz="1600" dirty="0">
              <a:solidFill>
                <a:prstClr val="black"/>
              </a:solidFill>
              <a:latin typeface="Century Schoolbook" panose="02040604050505020304" pitchFamily="18" charset="0"/>
            </a:endParaRPr>
          </a:p>
          <a:p>
            <a:pPr marL="0" indent="0">
              <a:buNone/>
            </a:pPr>
            <a:endParaRPr lang="en-US" sz="1800" dirty="0">
              <a:solidFill>
                <a:prstClr val="black"/>
              </a:solidFill>
              <a:latin typeface="Century Schoolbook" panose="02040604050505020304" pitchFamily="18" charset="0"/>
            </a:endParaRPr>
          </a:p>
          <a:p>
            <a:pPr marL="0" indent="0">
              <a:buFont typeface="Arial"/>
              <a:buNone/>
            </a:pPr>
            <a:endParaRPr lang="en-US" sz="1800" dirty="0">
              <a:solidFill>
                <a:schemeClr val="tx1">
                  <a:lumMod val="65000"/>
                  <a:lumOff val="35000"/>
                </a:schemeClr>
              </a:solidFill>
              <a:latin typeface="Myriad Pro"/>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1246128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22669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800" u="sng" dirty="0" err="1">
                <a:latin typeface="Century Schoolbook" panose="02040604050505020304" pitchFamily="18" charset="0"/>
                <a:cs typeface="Times New Roman" panose="02020603050405020304" pitchFamily="18" charset="0"/>
              </a:rPr>
              <a:t>WIR</a:t>
            </a:r>
            <a:r>
              <a:rPr lang="en-US" sz="1800" u="sng" dirty="0">
                <a:latin typeface="Century Schoolbook" panose="02040604050505020304" pitchFamily="18" charset="0"/>
                <a:cs typeface="Times New Roman" panose="02020603050405020304" pitchFamily="18" charset="0"/>
              </a:rPr>
              <a:t> Assoc., LLC v. Town of </a:t>
            </a:r>
            <a:r>
              <a:rPr lang="en-US" sz="1800" u="sng" dirty="0" err="1">
                <a:latin typeface="Century Schoolbook" panose="02040604050505020304" pitchFamily="18" charset="0"/>
                <a:cs typeface="Times New Roman" panose="02020603050405020304" pitchFamily="18" charset="0"/>
              </a:rPr>
              <a:t>Mamakating</a:t>
            </a:r>
            <a:r>
              <a:rPr lang="en-US" sz="1800" dirty="0">
                <a:latin typeface="Century Schoolbook" panose="02040604050505020304" pitchFamily="18" charset="0"/>
                <a:cs typeface="Times New Roman" panose="02020603050405020304" pitchFamily="18" charset="0"/>
              </a:rPr>
              <a:t>, 157 </a:t>
            </a:r>
            <a:r>
              <a:rPr lang="en-US" sz="1800" dirty="0" err="1">
                <a:latin typeface="Century Schoolbook" panose="02040604050505020304" pitchFamily="18" charset="0"/>
                <a:cs typeface="Times New Roman" panose="02020603050405020304" pitchFamily="18" charset="0"/>
              </a:rPr>
              <a:t>A.D.3d</a:t>
            </a:r>
            <a:r>
              <a:rPr lang="en-US" sz="1800" dirty="0">
                <a:latin typeface="Century Schoolbook" panose="02040604050505020304" pitchFamily="18" charset="0"/>
                <a:cs typeface="Times New Roman" panose="02020603050405020304" pitchFamily="18" charset="0"/>
              </a:rPr>
              <a:t> 1040 (3</a:t>
            </a:r>
            <a:r>
              <a:rPr lang="en-US" sz="1800" baseline="30000" dirty="0">
                <a:latin typeface="Century Schoolbook" panose="02040604050505020304" pitchFamily="18" charset="0"/>
                <a:cs typeface="Times New Roman" panose="02020603050405020304" pitchFamily="18" charset="0"/>
              </a:rPr>
              <a:t>rd</a:t>
            </a:r>
            <a:r>
              <a:rPr lang="en-US" sz="1800" dirty="0">
                <a:latin typeface="Century Schoolbook" panose="02040604050505020304" pitchFamily="18" charset="0"/>
                <a:cs typeface="Times New Roman" panose="02020603050405020304" pitchFamily="18" charset="0"/>
              </a:rPr>
              <a:t> Dep’t 2018)</a:t>
            </a:r>
          </a:p>
          <a:p>
            <a:pPr marL="228600" lvl="0" indent="-228600" algn="just" defTabSz="914400">
              <a:lnSpc>
                <a:spcPct val="90000"/>
              </a:lnSpc>
              <a:spcBef>
                <a:spcPts val="1000"/>
              </a:spcBef>
              <a:buFont typeface="Arial" panose="020B0604020202020204" pitchFamily="34" charset="0"/>
              <a:buChar char="•"/>
            </a:pPr>
            <a:endParaRPr lang="en-US" sz="1600" u="sng" dirty="0">
              <a:latin typeface="Century Schoolbook" panose="02040604050505020304" pitchFamily="18" charset="0"/>
              <a:cs typeface="Times New Roman" panose="02020603050405020304" pitchFamily="18" charset="0"/>
            </a:endParaRPr>
          </a:p>
          <a:p>
            <a:pPr marL="228600" lvl="0" indent="-228600" algn="just" defTabSz="914400">
              <a:lnSpc>
                <a:spcPct val="90000"/>
              </a:lnSpc>
              <a:spcBef>
                <a:spcPts val="1000"/>
              </a:spcBef>
              <a:buFont typeface="Arial" panose="020B0604020202020204" pitchFamily="34" charset="0"/>
              <a:buChar char="•"/>
            </a:pPr>
            <a:r>
              <a:rPr lang="en-US" sz="1600" u="sng" dirty="0">
                <a:latin typeface="Century Schoolbook" panose="02040604050505020304" pitchFamily="18" charset="0"/>
                <a:cs typeface="Times New Roman" panose="02020603050405020304" pitchFamily="18" charset="0"/>
              </a:rPr>
              <a:t>Issue</a:t>
            </a:r>
          </a:p>
          <a:p>
            <a:pPr marL="685800" lvl="1" indent="-228600" algn="just" defTabSz="914400">
              <a:lnSpc>
                <a:spcPct val="90000"/>
              </a:lnSpc>
              <a:spcBef>
                <a:spcPts val="500"/>
              </a:spcBef>
              <a:buFont typeface="Calibri" panose="020F0502020204030204" pitchFamily="34" charset="0"/>
              <a:buChar char="–"/>
            </a:pPr>
            <a:r>
              <a:rPr lang="en-US" sz="1600" dirty="0">
                <a:latin typeface="Century Schoolbook" panose="02040604050505020304" pitchFamily="18" charset="0"/>
                <a:cs typeface="Times New Roman" panose="02020603050405020304" pitchFamily="18" charset="0"/>
              </a:rPr>
              <a:t>Whether zoning changes, contrary to the Comprehensive Plan, were reverse spot zoning, a violation of </a:t>
            </a:r>
            <a:r>
              <a:rPr lang="en-US" sz="1600" dirty="0" err="1">
                <a:latin typeface="Century Schoolbook" panose="02040604050505020304" pitchFamily="18" charset="0"/>
                <a:cs typeface="Times New Roman" panose="02020603050405020304" pitchFamily="18" charset="0"/>
              </a:rPr>
              <a:t>SEQRA</a:t>
            </a:r>
            <a:r>
              <a:rPr lang="en-US" sz="1600" dirty="0">
                <a:latin typeface="Century Schoolbook" panose="02040604050505020304" pitchFamily="18" charset="0"/>
                <a:cs typeface="Times New Roman" panose="02020603050405020304" pitchFamily="18" charset="0"/>
              </a:rPr>
              <a:t>, and a regulatory taking.  </a:t>
            </a:r>
          </a:p>
          <a:p>
            <a:pPr marL="457200" lvl="1" indent="0" algn="just" defTabSz="914400">
              <a:lnSpc>
                <a:spcPct val="90000"/>
              </a:lnSpc>
              <a:spcBef>
                <a:spcPts val="500"/>
              </a:spcBef>
              <a:buNone/>
            </a:pPr>
            <a:endParaRPr lang="en-US" sz="1600" u="sng" dirty="0">
              <a:latin typeface="Century Schoolbook" panose="02040604050505020304" pitchFamily="18" charset="0"/>
              <a:cs typeface="Times New Roman" panose="02020603050405020304" pitchFamily="18" charset="0"/>
            </a:endParaRPr>
          </a:p>
          <a:p>
            <a:pPr marL="230188" indent="-230188"/>
            <a:r>
              <a:rPr lang="en-US" sz="1600" u="sng" dirty="0">
                <a:latin typeface="Century Schoolbook" panose="02040604050505020304" pitchFamily="18" charset="0"/>
                <a:cs typeface="Times New Roman" panose="02020603050405020304" pitchFamily="18" charset="0"/>
              </a:rPr>
              <a:t>Facts &amp; Holding</a:t>
            </a:r>
          </a:p>
          <a:p>
            <a:pPr marL="230188" indent="-230188"/>
            <a:endParaRPr lang="en-US" sz="1600" u="sng" dirty="0">
              <a:latin typeface="Century Schoolbook" panose="02040604050505020304" pitchFamily="18" charset="0"/>
              <a:cs typeface="Times New Roman" panose="02020603050405020304" pitchFamily="18" charset="0"/>
            </a:endParaRPr>
          </a:p>
          <a:p>
            <a:pPr lvl="1" algn="just"/>
            <a:r>
              <a:rPr lang="en-US" sz="1600" dirty="0">
                <a:latin typeface="Century Schoolbook" panose="02040604050505020304" pitchFamily="18" charset="0"/>
                <a:cs typeface="Times New Roman" panose="02020603050405020304" pitchFamily="18" charset="0"/>
              </a:rPr>
              <a:t>In 2001, the Town Board enacted a comprehensive plan noting that 530 acres of land was ripe for planned resort development.  Simultaneously, the Town board rezoned the property Planned Resort Office (“PRO”). </a:t>
            </a:r>
          </a:p>
          <a:p>
            <a:pPr lvl="1" algn="just"/>
            <a:endParaRPr lang="en-US" sz="1600" dirty="0">
              <a:latin typeface="Century Schoolbook" panose="02040604050505020304" pitchFamily="18" charset="0"/>
              <a:cs typeface="Times New Roman" panose="02020603050405020304" pitchFamily="18" charset="0"/>
            </a:endParaRPr>
          </a:p>
          <a:p>
            <a:pPr lvl="1" algn="just"/>
            <a:r>
              <a:rPr lang="en-US" sz="1600" dirty="0">
                <a:latin typeface="Century Schoolbook" panose="02040604050505020304" pitchFamily="18" charset="0"/>
                <a:cs typeface="Times New Roman" panose="02020603050405020304" pitchFamily="18" charset="0"/>
              </a:rPr>
              <a:t>In 2014, in anticipation of pending development, the Town placed a moratorium on all residential development to reconsider, among other things, the PRO.  </a:t>
            </a:r>
          </a:p>
          <a:p>
            <a:pPr lvl="1" algn="just"/>
            <a:endParaRPr lang="en-US" sz="1600" dirty="0">
              <a:latin typeface="Century Schoolbook" panose="02040604050505020304" pitchFamily="18" charset="0"/>
              <a:cs typeface="Times New Roman" panose="02020603050405020304" pitchFamily="18" charset="0"/>
            </a:endParaRPr>
          </a:p>
          <a:p>
            <a:pPr lvl="1" algn="just"/>
            <a:r>
              <a:rPr lang="en-US" sz="1600" dirty="0">
                <a:latin typeface="Century Schoolbook" panose="02040604050505020304" pitchFamily="18" charset="0"/>
                <a:cs typeface="Times New Roman" panose="02020603050405020304" pitchFamily="18" charset="0"/>
              </a:rPr>
              <a:t>The Town rezoned the property “Mountain Greenbelt” (“MG”), prohibiting the pending commercial development.</a:t>
            </a:r>
          </a:p>
          <a:p>
            <a:pPr lvl="1" algn="just"/>
            <a:endParaRPr lang="en-US" sz="1600" dirty="0">
              <a:latin typeface="Times New Roman" panose="02020603050405020304" pitchFamily="18" charset="0"/>
              <a:cs typeface="Times New Roman" panose="02020603050405020304" pitchFamily="18" charset="0"/>
            </a:endParaRPr>
          </a:p>
          <a:p>
            <a:pPr marL="457200" lvl="1" indent="0" defTabSz="914400">
              <a:lnSpc>
                <a:spcPct val="90000"/>
              </a:lnSpc>
              <a:spcBef>
                <a:spcPts val="500"/>
              </a:spcBef>
              <a:buNone/>
            </a:pPr>
            <a:endParaRPr lang="en-US" sz="1600" dirty="0">
              <a:latin typeface="Times New Roman" panose="02020603050405020304" pitchFamily="18" charset="0"/>
              <a:cs typeface="Times New Roman" panose="020206030504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457200" lvl="1" indent="0" defTabSz="914400">
              <a:lnSpc>
                <a:spcPct val="90000"/>
              </a:lnSpc>
              <a:spcBef>
                <a:spcPts val="500"/>
              </a:spcBef>
              <a:buNone/>
            </a:pPr>
            <a:endParaRPr lang="en-US" sz="1600" dirty="0">
              <a:solidFill>
                <a:prstClr val="black"/>
              </a:solidFill>
              <a:latin typeface="Century Schoolbook" panose="02040604050505020304" pitchFamily="18" charset="0"/>
            </a:endParaRPr>
          </a:p>
          <a:p>
            <a:pPr marL="0" indent="0">
              <a:buNone/>
            </a:pPr>
            <a:endParaRPr lang="en-US" sz="1800" dirty="0">
              <a:solidFill>
                <a:prstClr val="black"/>
              </a:solidFill>
              <a:latin typeface="Century Schoolbook" panose="02040604050505020304" pitchFamily="18" charset="0"/>
            </a:endParaRPr>
          </a:p>
          <a:p>
            <a:pPr marL="0" indent="0">
              <a:buFont typeface="Arial"/>
              <a:buNone/>
            </a:pPr>
            <a:endParaRPr lang="en-US" sz="1800" dirty="0">
              <a:solidFill>
                <a:schemeClr val="tx1">
                  <a:lumMod val="65000"/>
                  <a:lumOff val="35000"/>
                </a:schemeClr>
              </a:solidFill>
              <a:latin typeface="Myriad Pro"/>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1047902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22669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800" u="sng" dirty="0" err="1">
                <a:latin typeface="Century Schoolbook" panose="02040604050505020304" pitchFamily="18" charset="0"/>
                <a:cs typeface="Times New Roman" panose="02020603050405020304" pitchFamily="18" charset="0"/>
              </a:rPr>
              <a:t>WIR</a:t>
            </a:r>
            <a:r>
              <a:rPr lang="en-US" sz="1800" u="sng" dirty="0">
                <a:latin typeface="Century Schoolbook" panose="02040604050505020304" pitchFamily="18" charset="0"/>
                <a:cs typeface="Times New Roman" panose="02020603050405020304" pitchFamily="18" charset="0"/>
              </a:rPr>
              <a:t> Assoc., LLC v. Town of </a:t>
            </a:r>
            <a:r>
              <a:rPr lang="en-US" sz="1800" u="sng" dirty="0" err="1">
                <a:latin typeface="Century Schoolbook" panose="02040604050505020304" pitchFamily="18" charset="0"/>
                <a:cs typeface="Times New Roman" panose="02020603050405020304" pitchFamily="18" charset="0"/>
              </a:rPr>
              <a:t>Mamakating</a:t>
            </a:r>
            <a:r>
              <a:rPr lang="en-US" sz="1800" dirty="0">
                <a:latin typeface="Century Schoolbook" panose="02040604050505020304" pitchFamily="18" charset="0"/>
                <a:cs typeface="Times New Roman" panose="02020603050405020304" pitchFamily="18" charset="0"/>
              </a:rPr>
              <a:t>, 157 </a:t>
            </a:r>
            <a:r>
              <a:rPr lang="en-US" sz="1800" dirty="0" err="1">
                <a:latin typeface="Century Schoolbook" panose="02040604050505020304" pitchFamily="18" charset="0"/>
                <a:cs typeface="Times New Roman" panose="02020603050405020304" pitchFamily="18" charset="0"/>
              </a:rPr>
              <a:t>A.D.3d</a:t>
            </a:r>
            <a:r>
              <a:rPr lang="en-US" sz="1800" dirty="0">
                <a:latin typeface="Century Schoolbook" panose="02040604050505020304" pitchFamily="18" charset="0"/>
                <a:cs typeface="Times New Roman" panose="02020603050405020304" pitchFamily="18" charset="0"/>
              </a:rPr>
              <a:t> 1040 (3</a:t>
            </a:r>
            <a:r>
              <a:rPr lang="en-US" sz="1800" baseline="30000" dirty="0">
                <a:latin typeface="Century Schoolbook" panose="02040604050505020304" pitchFamily="18" charset="0"/>
                <a:cs typeface="Times New Roman" panose="02020603050405020304" pitchFamily="18" charset="0"/>
              </a:rPr>
              <a:t>rd</a:t>
            </a:r>
            <a:r>
              <a:rPr lang="en-US" sz="1800" dirty="0">
                <a:latin typeface="Century Schoolbook" panose="02040604050505020304" pitchFamily="18" charset="0"/>
                <a:cs typeface="Times New Roman" panose="02020603050405020304" pitchFamily="18" charset="0"/>
              </a:rPr>
              <a:t> Dep’t 2018), CONT’D</a:t>
            </a:r>
          </a:p>
          <a:p>
            <a:pPr marL="457200" lvl="1" indent="0" algn="just" defTabSz="914400">
              <a:lnSpc>
                <a:spcPct val="90000"/>
              </a:lnSpc>
              <a:spcBef>
                <a:spcPts val="500"/>
              </a:spcBef>
              <a:buNone/>
            </a:pPr>
            <a:endParaRPr lang="en-US" sz="1600" u="sng" dirty="0">
              <a:latin typeface="Century Schoolbook" panose="02040604050505020304" pitchFamily="18" charset="0"/>
              <a:cs typeface="Times New Roman" panose="02020603050405020304" pitchFamily="18" charset="0"/>
            </a:endParaRPr>
          </a:p>
          <a:p>
            <a:pPr marL="230188" indent="-230188"/>
            <a:r>
              <a:rPr lang="en-US" sz="1600" u="sng" dirty="0">
                <a:latin typeface="Century Schoolbook" panose="02040604050505020304" pitchFamily="18" charset="0"/>
                <a:cs typeface="Times New Roman" panose="02020603050405020304" pitchFamily="18" charset="0"/>
              </a:rPr>
              <a:t>Holding</a:t>
            </a:r>
          </a:p>
          <a:p>
            <a:pPr lvl="1" algn="just"/>
            <a:r>
              <a:rPr lang="en-US" sz="1600" dirty="0">
                <a:latin typeface="Century Schoolbook" panose="02040604050505020304" pitchFamily="18" charset="0"/>
                <a:cs typeface="Times New Roman" panose="02020603050405020304" pitchFamily="18" charset="0"/>
              </a:rPr>
              <a:t>The Court held that the regulatory taking claim was not ripe because the petitioners had not yet sought “just compensation” for the rezoning prohibitions. </a:t>
            </a:r>
          </a:p>
          <a:p>
            <a:pPr lvl="1" algn="just"/>
            <a:endParaRPr lang="en-US" sz="1600" dirty="0">
              <a:latin typeface="Century Schoolbook" panose="02040604050505020304" pitchFamily="18" charset="0"/>
              <a:cs typeface="Times New Roman" panose="02020603050405020304" pitchFamily="18" charset="0"/>
            </a:endParaRPr>
          </a:p>
          <a:p>
            <a:pPr lvl="1" algn="just"/>
            <a:r>
              <a:rPr lang="en-US" sz="1600" dirty="0">
                <a:latin typeface="Century Schoolbook" panose="02040604050505020304" pitchFamily="18" charset="0"/>
                <a:cs typeface="Times New Roman" panose="02020603050405020304" pitchFamily="18" charset="0"/>
              </a:rPr>
              <a:t>The Court held that unlawful rezoning and reverse spot zoning claims should survive because a colorable argument was made that the rezoning was not </a:t>
            </a:r>
            <a:r>
              <a:rPr lang="en-US" sz="1600" dirty="0" err="1">
                <a:latin typeface="Century Schoolbook" panose="02040604050505020304" pitchFamily="18" charset="0"/>
                <a:cs typeface="Times New Roman" panose="02020603050405020304" pitchFamily="18" charset="0"/>
              </a:rPr>
              <a:t>inaccordance</a:t>
            </a:r>
            <a:r>
              <a:rPr lang="en-US" sz="1600" dirty="0">
                <a:latin typeface="Century Schoolbook" panose="02040604050505020304" pitchFamily="18" charset="0"/>
                <a:cs typeface="Times New Roman" panose="02020603050405020304" pitchFamily="18" charset="0"/>
              </a:rPr>
              <a:t> with the 2001 Comprehensive Plan, which recommended the prior PRO zone. </a:t>
            </a:r>
          </a:p>
          <a:p>
            <a:pPr lvl="1" algn="just"/>
            <a:endParaRPr lang="en-US" sz="1600" dirty="0">
              <a:latin typeface="Century Schoolbook" panose="02040604050505020304" pitchFamily="18" charset="0"/>
              <a:cs typeface="Times New Roman" panose="02020603050405020304" pitchFamily="18" charset="0"/>
            </a:endParaRPr>
          </a:p>
          <a:p>
            <a:pPr lvl="1" algn="just"/>
            <a:r>
              <a:rPr lang="en-US" sz="1600" dirty="0" err="1">
                <a:latin typeface="Century Schoolbook" panose="02040604050505020304" pitchFamily="18" charset="0"/>
                <a:cs typeface="Times New Roman" panose="02020603050405020304" pitchFamily="18" charset="0"/>
              </a:rPr>
              <a:t>SEQRA</a:t>
            </a:r>
            <a:r>
              <a:rPr lang="en-US" sz="1600" dirty="0">
                <a:latin typeface="Century Schoolbook" panose="02040604050505020304" pitchFamily="18" charset="0"/>
                <a:cs typeface="Times New Roman" panose="02020603050405020304" pitchFamily="18" charset="0"/>
              </a:rPr>
              <a:t> claims were dismissed because the </a:t>
            </a:r>
            <a:r>
              <a:rPr lang="en-US" sz="1600" dirty="0" err="1">
                <a:latin typeface="Century Schoolbook" panose="02040604050505020304" pitchFamily="18" charset="0"/>
                <a:cs typeface="Times New Roman" panose="02020603050405020304" pitchFamily="18" charset="0"/>
              </a:rPr>
              <a:t>EAF</a:t>
            </a:r>
            <a:r>
              <a:rPr lang="en-US" sz="1600" dirty="0">
                <a:latin typeface="Century Schoolbook" panose="02040604050505020304" pitchFamily="18" charset="0"/>
                <a:cs typeface="Times New Roman" panose="02020603050405020304" pitchFamily="18" charset="0"/>
              </a:rPr>
              <a:t>, although not perfectly drafted, was complete and contained “enough information to describe the proposed actions, its location, its purpose and its potential impacts on the environment.”</a:t>
            </a:r>
          </a:p>
          <a:p>
            <a:pPr marL="457200" lvl="1" indent="0" algn="just">
              <a:buNone/>
            </a:pPr>
            <a:endParaRPr lang="en-US" sz="1600" dirty="0">
              <a:latin typeface="Century Schoolbook" panose="02040604050505020304" pitchFamily="18" charset="0"/>
              <a:cs typeface="Times New Roman" panose="02020603050405020304" pitchFamily="18" charset="0"/>
            </a:endParaRPr>
          </a:p>
          <a:p>
            <a:pPr lvl="1" algn="just"/>
            <a:r>
              <a:rPr lang="en-US" sz="1600" dirty="0">
                <a:latin typeface="Century Schoolbook" panose="02040604050505020304" pitchFamily="18" charset="0"/>
                <a:cs typeface="Times New Roman" panose="02020603050405020304" pitchFamily="18" charset="0"/>
              </a:rPr>
              <a:t>The Court also held that a “hard look” was taken and the Town Board need not “investigate every conceivable environmental problem”</a:t>
            </a:r>
          </a:p>
          <a:p>
            <a:pPr marL="457200" lvl="1" indent="0" defTabSz="914400">
              <a:lnSpc>
                <a:spcPct val="90000"/>
              </a:lnSpc>
              <a:spcBef>
                <a:spcPts val="500"/>
              </a:spcBef>
              <a:buNone/>
            </a:pPr>
            <a:endParaRPr lang="en-US" sz="1600" dirty="0">
              <a:latin typeface="Times New Roman" panose="02020603050405020304" pitchFamily="18" charset="0"/>
              <a:cs typeface="Times New Roman" panose="020206030504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457200" lvl="1" indent="0" defTabSz="914400">
              <a:lnSpc>
                <a:spcPct val="90000"/>
              </a:lnSpc>
              <a:spcBef>
                <a:spcPts val="500"/>
              </a:spcBef>
              <a:buNone/>
            </a:pPr>
            <a:endParaRPr lang="en-US" sz="1600" dirty="0">
              <a:solidFill>
                <a:prstClr val="black"/>
              </a:solidFill>
              <a:latin typeface="Century Schoolbook" panose="02040604050505020304" pitchFamily="18" charset="0"/>
            </a:endParaRPr>
          </a:p>
          <a:p>
            <a:pPr marL="0" indent="0">
              <a:buNone/>
            </a:pPr>
            <a:endParaRPr lang="en-US" sz="1800" dirty="0">
              <a:solidFill>
                <a:prstClr val="black"/>
              </a:solidFill>
              <a:latin typeface="Century Schoolbook" panose="02040604050505020304" pitchFamily="18" charset="0"/>
            </a:endParaRPr>
          </a:p>
          <a:p>
            <a:pPr marL="0" indent="0">
              <a:buFont typeface="Arial"/>
              <a:buNone/>
            </a:pPr>
            <a:endParaRPr lang="en-US" sz="1800" dirty="0">
              <a:solidFill>
                <a:schemeClr val="tx1">
                  <a:lumMod val="65000"/>
                  <a:lumOff val="35000"/>
                </a:schemeClr>
              </a:solidFill>
              <a:latin typeface="Myriad Pro"/>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320643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u="sng" dirty="0">
                <a:latin typeface="Century Schoolbook" panose="02040604050505020304" pitchFamily="18" charset="0"/>
              </a:rPr>
              <a:t>Matter of Lucente v Terwilliger</a:t>
            </a:r>
            <a:r>
              <a:rPr lang="en-US" sz="2800" dirty="0">
                <a:latin typeface="Century Schoolbook" panose="02040604050505020304" pitchFamily="18" charset="0"/>
              </a:rPr>
              <a:t>, 144 AD3d 1223 </a:t>
            </a:r>
            <a:br>
              <a:rPr lang="en-US" sz="2800" dirty="0">
                <a:latin typeface="Century Schoolbook" panose="02040604050505020304" pitchFamily="18" charset="0"/>
              </a:rPr>
            </a:br>
            <a:r>
              <a:rPr lang="en-US" sz="2800" dirty="0">
                <a:latin typeface="Century Schoolbook" panose="02040604050505020304" pitchFamily="18" charset="0"/>
              </a:rPr>
              <a:t>(3d Dept 2016)</a:t>
            </a:r>
            <a:endParaRPr lang="en-US" dirty="0">
              <a:latin typeface="Century Schoolbook" panose="02040604050505020304" pitchFamily="18" charset="0"/>
            </a:endParaRPr>
          </a:p>
          <a:p>
            <a:endParaRPr lang="en-US" dirty="0">
              <a:latin typeface="Century Schoolbook" panose="02040604050505020304" pitchFamily="18" charset="0"/>
            </a:endParaRPr>
          </a:p>
          <a:p>
            <a:r>
              <a:rPr lang="en-US" sz="2800" u="sng" dirty="0">
                <a:latin typeface="Century Schoolbook" panose="02040604050505020304" pitchFamily="18" charset="0"/>
              </a:rPr>
              <a:t>Facts</a:t>
            </a:r>
          </a:p>
          <a:p>
            <a:pPr lvl="1"/>
            <a:r>
              <a:rPr lang="en-US" sz="2600" dirty="0">
                <a:latin typeface="Century Schoolbook" panose="02040604050505020304" pitchFamily="18" charset="0"/>
              </a:rPr>
              <a:t>In January 2006, Petitioner submitted an application to the Town Planning Board to subdivide its property into 50 parcels, consisting of 47 residential lots and three parcels preserved as open space or parks.</a:t>
            </a:r>
          </a:p>
          <a:p>
            <a:pPr lvl="1"/>
            <a:r>
              <a:rPr lang="en-US" sz="2600" dirty="0">
                <a:latin typeface="Century Schoolbook" panose="02040604050505020304" pitchFamily="18" charset="0"/>
              </a:rPr>
              <a:t>In July 2006, the Planning Board issued a negative declaration and issued a preliminary subdivision approval with various conditions.</a:t>
            </a:r>
          </a:p>
          <a:p>
            <a:pPr lvl="1"/>
            <a:r>
              <a:rPr lang="en-US" sz="2600" dirty="0">
                <a:latin typeface="Century Schoolbook" panose="02040604050505020304" pitchFamily="18" charset="0"/>
              </a:rPr>
              <a:t>On September 10, 2007, Petitioner submitted a proposed final plat, which included several changes to the drainage and stormwater management proposals for the project.</a:t>
            </a: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3264456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u="sng" dirty="0">
                <a:latin typeface="Century Schoolbook" panose="02040604050505020304" pitchFamily="18" charset="0"/>
              </a:rPr>
              <a:t>Matter of Lucente v Terwilliger</a:t>
            </a:r>
            <a:r>
              <a:rPr lang="en-US" sz="2800" dirty="0">
                <a:latin typeface="Century Schoolbook" panose="02040604050505020304" pitchFamily="18" charset="0"/>
              </a:rPr>
              <a:t>, 144 AD3d 1223 </a:t>
            </a:r>
            <a:br>
              <a:rPr lang="en-US" sz="2800" dirty="0">
                <a:latin typeface="Century Schoolbook" panose="02040604050505020304" pitchFamily="18" charset="0"/>
              </a:rPr>
            </a:br>
            <a:r>
              <a:rPr lang="en-US" sz="2800" dirty="0">
                <a:latin typeface="Century Schoolbook" panose="02040604050505020304" pitchFamily="18" charset="0"/>
              </a:rPr>
              <a:t>(3d Dept 2016)</a:t>
            </a:r>
            <a:endParaRPr lang="en-US" dirty="0">
              <a:latin typeface="Century Schoolbook" panose="02040604050505020304" pitchFamily="18" charset="0"/>
            </a:endParaRPr>
          </a:p>
          <a:p>
            <a:endParaRPr lang="en-US" dirty="0">
              <a:latin typeface="Century Schoolbook" panose="02040604050505020304" pitchFamily="18" charset="0"/>
            </a:endParaRPr>
          </a:p>
          <a:p>
            <a:r>
              <a:rPr lang="en-US" sz="2800" u="sng" dirty="0">
                <a:latin typeface="Century Schoolbook" panose="02040604050505020304" pitchFamily="18" charset="0"/>
              </a:rPr>
              <a:t>Facts</a:t>
            </a:r>
          </a:p>
          <a:p>
            <a:pPr lvl="1"/>
            <a:r>
              <a:rPr lang="en-US" sz="2400" dirty="0">
                <a:latin typeface="Century Schoolbook" panose="02040604050505020304" pitchFamily="18" charset="0"/>
              </a:rPr>
              <a:t>The Town Board then adopted a 270-day moratorium that prohibited the Planning Board from considering any preliminary or final approval of Petitioner’s subdivision application, which was extended for two additional 270-day periods.</a:t>
            </a:r>
          </a:p>
          <a:p>
            <a:pPr lvl="1"/>
            <a:r>
              <a:rPr lang="en-US" sz="2400" dirty="0">
                <a:latin typeface="Century Schoolbook" panose="02040604050505020304" pitchFamily="18" charset="0"/>
              </a:rPr>
              <a:t>Following expiration of the moratorium and until September 2014, no action was taken on Petitioner’s application until Petitioner demanded that the Town issue a certificate of default approval of his application based upon the Planning Board’s failure to take action on his 2007 final application within the statutory time limit.</a:t>
            </a:r>
          </a:p>
          <a:p>
            <a:pPr lvl="1"/>
            <a:r>
              <a:rPr lang="en-US" sz="2400" dirty="0">
                <a:latin typeface="Century Schoolbook" panose="02040604050505020304" pitchFamily="18" charset="0"/>
              </a:rPr>
              <a:t>The Town denied Petitioner’s request, stating that Petitioner’s application required additional SEQRA review.</a:t>
            </a: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1495057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u="sng" dirty="0">
                <a:latin typeface="Century Schoolbook" panose="02040604050505020304" pitchFamily="18" charset="0"/>
              </a:rPr>
              <a:t>Matter of Lucente v Terwilliger</a:t>
            </a:r>
            <a:r>
              <a:rPr lang="en-US" sz="3400" dirty="0">
                <a:latin typeface="Century Schoolbook" panose="02040604050505020304" pitchFamily="18" charset="0"/>
              </a:rPr>
              <a:t>, 144 AD3d 1223 </a:t>
            </a:r>
            <a:br>
              <a:rPr lang="en-US" sz="3400" dirty="0">
                <a:latin typeface="Century Schoolbook" panose="02040604050505020304" pitchFamily="18" charset="0"/>
              </a:rPr>
            </a:br>
            <a:r>
              <a:rPr lang="en-US" sz="3400" dirty="0">
                <a:latin typeface="Century Schoolbook" panose="02040604050505020304" pitchFamily="18" charset="0"/>
              </a:rPr>
              <a:t>(3d Dept 2016)</a:t>
            </a:r>
          </a:p>
          <a:p>
            <a:endParaRPr lang="en-US" dirty="0">
              <a:latin typeface="Century Schoolbook" panose="02040604050505020304" pitchFamily="18" charset="0"/>
            </a:endParaRPr>
          </a:p>
          <a:p>
            <a:r>
              <a:rPr lang="en-US" u="sng" dirty="0">
                <a:latin typeface="Century Schoolbook" panose="02040604050505020304" pitchFamily="18" charset="0"/>
              </a:rPr>
              <a:t>Issue</a:t>
            </a:r>
          </a:p>
          <a:p>
            <a:pPr lvl="1"/>
            <a:r>
              <a:rPr lang="en-US" dirty="0">
                <a:latin typeface="Century Schoolbook" panose="02040604050505020304" pitchFamily="18" charset="0"/>
              </a:rPr>
              <a:t>Should the Town have issued a certificate of default approval for Petitioner’s final subdivision application?</a:t>
            </a:r>
          </a:p>
          <a:p>
            <a:r>
              <a:rPr lang="en-US" u="sng" dirty="0">
                <a:latin typeface="Century Schoolbook" panose="02040604050505020304" pitchFamily="18" charset="0"/>
              </a:rPr>
              <a:t>Holding</a:t>
            </a:r>
          </a:p>
          <a:p>
            <a:pPr lvl="1"/>
            <a:r>
              <a:rPr lang="en-US" dirty="0">
                <a:latin typeface="Century Schoolbook" panose="02040604050505020304" pitchFamily="18" charset="0"/>
              </a:rPr>
              <a:t>A certificate of default approval must be issued upon demand when a planning board fails to take action within the applicable time limit “after completion of all requirements under SEQRA.”</a:t>
            </a:r>
          </a:p>
          <a:p>
            <a:pPr lvl="1"/>
            <a:r>
              <a:rPr lang="en-US" dirty="0">
                <a:latin typeface="Century Schoolbook" panose="02040604050505020304" pitchFamily="18" charset="0"/>
              </a:rPr>
              <a:t>Here, the time period never began to run because Petitioner’s proposed final plat differed significantly from his preliminary approval, such the initial negative declaration was not applicable to the final subdivision application, and all SEQRA requirements were never completed.</a:t>
            </a: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792462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u="sng" dirty="0">
                <a:latin typeface="Century Schoolbook" panose="02040604050505020304" pitchFamily="18" charset="0"/>
              </a:rPr>
              <a:t>Matter of Menon v State Dept. of Health</a:t>
            </a:r>
            <a:r>
              <a:rPr lang="en-US" sz="3400" dirty="0">
                <a:latin typeface="Century Schoolbook" panose="02040604050505020304" pitchFamily="18" charset="0"/>
              </a:rPr>
              <a:t>, </a:t>
            </a:r>
            <a:br>
              <a:rPr lang="en-US" sz="3400" dirty="0">
                <a:latin typeface="Century Schoolbook" panose="02040604050505020304" pitchFamily="18" charset="0"/>
              </a:rPr>
            </a:br>
            <a:r>
              <a:rPr lang="en-US" sz="3400" dirty="0">
                <a:latin typeface="Century Schoolbook" panose="02040604050505020304" pitchFamily="18" charset="0"/>
              </a:rPr>
              <a:t>140 AD3d 1428 (3d Dept 2016)</a:t>
            </a:r>
          </a:p>
          <a:p>
            <a:endParaRPr lang="en-US" dirty="0">
              <a:latin typeface="Century Schoolbook" panose="02040604050505020304" pitchFamily="18" charset="0"/>
            </a:endParaRPr>
          </a:p>
          <a:p>
            <a:r>
              <a:rPr lang="en-US" u="sng" dirty="0">
                <a:latin typeface="Century Schoolbook" panose="02040604050505020304" pitchFamily="18" charset="0"/>
              </a:rPr>
              <a:t>Facts</a:t>
            </a:r>
          </a:p>
          <a:p>
            <a:pPr lvl="1"/>
            <a:r>
              <a:rPr lang="en-US" dirty="0">
                <a:latin typeface="Century Schoolbook" panose="02040604050505020304" pitchFamily="18" charset="0"/>
              </a:rPr>
              <a:t>Petitioners bought a parcel of lakefront property, which required approval of a homeowners association (the “Lake Club”) and the Town’s Zoning Board of Appeals (“ZBA”) to construct a residence.</a:t>
            </a:r>
          </a:p>
          <a:p>
            <a:pPr lvl="1"/>
            <a:r>
              <a:rPr lang="en-US" dirty="0">
                <a:latin typeface="Century Schoolbook" panose="02040604050505020304" pitchFamily="18" charset="0"/>
              </a:rPr>
              <a:t>The Lake Club approved Petitioners’  proposed construction plan, but the ZBA conditioned its grant of the necessary area variances upon the State Department of Health’s (“DOH”) approval of the proposed well and septic system.</a:t>
            </a:r>
          </a:p>
          <a:p>
            <a:pPr lvl="1"/>
            <a:r>
              <a:rPr lang="en-US" dirty="0">
                <a:latin typeface="Century Schoolbook" panose="02040604050505020304" pitchFamily="18" charset="0"/>
              </a:rPr>
              <a:t>After consulting with engineers about the necessary waivers for the separation requirements to construct Petitioners’ proposed well and septic systems, DOH wrote a letter stating that “this vacant property is too small to be developed for a new home of any size.”</a:t>
            </a: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2651451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800" u="sng" dirty="0">
                <a:latin typeface="Century Schoolbook" panose="02040604050505020304" pitchFamily="18" charset="0"/>
              </a:rPr>
              <a:t>Matter of Menon v State Dept. of Health</a:t>
            </a:r>
            <a:r>
              <a:rPr lang="en-US" sz="3800" dirty="0">
                <a:latin typeface="Century Schoolbook" panose="02040604050505020304" pitchFamily="18" charset="0"/>
              </a:rPr>
              <a:t>, </a:t>
            </a:r>
            <a:br>
              <a:rPr lang="en-US" sz="3800" dirty="0">
                <a:latin typeface="Century Schoolbook" panose="02040604050505020304" pitchFamily="18" charset="0"/>
              </a:rPr>
            </a:br>
            <a:r>
              <a:rPr lang="en-US" sz="3800" dirty="0">
                <a:latin typeface="Century Schoolbook" panose="02040604050505020304" pitchFamily="18" charset="0"/>
              </a:rPr>
              <a:t>140 AD3d 1428 (3d Dept 2016)</a:t>
            </a:r>
          </a:p>
          <a:p>
            <a:endParaRPr lang="en-US" dirty="0">
              <a:latin typeface="Century Schoolbook" panose="02040604050505020304" pitchFamily="18" charset="0"/>
            </a:endParaRPr>
          </a:p>
          <a:p>
            <a:pPr marL="228600" lvl="0" indent="-228600" defTabSz="914400">
              <a:lnSpc>
                <a:spcPct val="90000"/>
              </a:lnSpc>
              <a:spcBef>
                <a:spcPts val="1000"/>
              </a:spcBef>
              <a:buFont typeface="Arial" panose="020B0604020202020204" pitchFamily="34" charset="0"/>
              <a:buChar char="•"/>
            </a:pPr>
            <a:r>
              <a:rPr lang="en-US" sz="3700" u="sng" dirty="0">
                <a:solidFill>
                  <a:prstClr val="black"/>
                </a:solidFill>
                <a:latin typeface="Century Schoolbook" panose="02040604050505020304" pitchFamily="18" charset="0"/>
              </a:rPr>
              <a:t>Issue</a:t>
            </a:r>
          </a:p>
          <a:p>
            <a:pPr marL="685800" lvl="1" indent="-228600" defTabSz="914400">
              <a:lnSpc>
                <a:spcPct val="90000"/>
              </a:lnSpc>
              <a:spcBef>
                <a:spcPts val="500"/>
              </a:spcBef>
              <a:buFont typeface="Calibri" panose="020F0502020204030204" pitchFamily="34" charset="0"/>
              <a:buChar char="–"/>
            </a:pPr>
            <a:r>
              <a:rPr lang="en-US" sz="3100" dirty="0">
                <a:solidFill>
                  <a:prstClr val="black"/>
                </a:solidFill>
                <a:latin typeface="Century Schoolbook" panose="02040604050505020304" pitchFamily="18" charset="0"/>
              </a:rPr>
              <a:t>Did DOH improperly deny Petitioners’ request for a waiver of well and septic system separation requirements? </a:t>
            </a:r>
          </a:p>
          <a:p>
            <a:pPr marL="228600" lvl="0" indent="-228600" defTabSz="914400">
              <a:lnSpc>
                <a:spcPct val="90000"/>
              </a:lnSpc>
              <a:spcBef>
                <a:spcPts val="1000"/>
              </a:spcBef>
              <a:buFont typeface="Arial" panose="020B0604020202020204" pitchFamily="34" charset="0"/>
              <a:buChar char="•"/>
            </a:pPr>
            <a:r>
              <a:rPr lang="en-US" sz="3700" u="sng" dirty="0">
                <a:solidFill>
                  <a:prstClr val="black"/>
                </a:solidFill>
                <a:latin typeface="Century Schoolbook" panose="02040604050505020304" pitchFamily="18" charset="0"/>
              </a:rPr>
              <a:t>Holding</a:t>
            </a:r>
          </a:p>
          <a:p>
            <a:pPr marL="685800" lvl="1" indent="-228600" defTabSz="914400">
              <a:lnSpc>
                <a:spcPct val="90000"/>
              </a:lnSpc>
              <a:spcBef>
                <a:spcPts val="500"/>
              </a:spcBef>
              <a:buFont typeface="Calibri" panose="020F0502020204030204" pitchFamily="34" charset="0"/>
              <a:buChar char="–"/>
            </a:pPr>
            <a:r>
              <a:rPr lang="en-US" sz="3100" dirty="0">
                <a:solidFill>
                  <a:prstClr val="black"/>
                </a:solidFill>
                <a:latin typeface="Century Schoolbook" panose="02040604050505020304" pitchFamily="18" charset="0"/>
              </a:rPr>
              <a:t>DOH may grant a waiver of its separation requirements if the applicant demonstrates (1) a hardship, and (2) the requested waiver is consistent with DOH’s purpose of ensuring water safety.</a:t>
            </a:r>
          </a:p>
          <a:p>
            <a:pPr marL="685800" lvl="1" indent="-228600" defTabSz="914400">
              <a:lnSpc>
                <a:spcPct val="90000"/>
              </a:lnSpc>
              <a:spcBef>
                <a:spcPts val="500"/>
              </a:spcBef>
              <a:buFont typeface="Calibri" panose="020F0502020204030204" pitchFamily="34" charset="0"/>
              <a:buChar char="–"/>
            </a:pPr>
            <a:r>
              <a:rPr lang="en-US" sz="3100" dirty="0">
                <a:solidFill>
                  <a:prstClr val="black"/>
                </a:solidFill>
                <a:latin typeface="Century Schoolbook" panose="02040604050505020304" pitchFamily="18" charset="0"/>
              </a:rPr>
              <a:t>DOH erred by denying the waiver due to the blanket statement that the property was too small to build a house of any kind.</a:t>
            </a:r>
          </a:p>
          <a:p>
            <a:pPr marL="685800" lvl="1" indent="-228600" defTabSz="914400">
              <a:lnSpc>
                <a:spcPct val="90000"/>
              </a:lnSpc>
              <a:spcBef>
                <a:spcPts val="500"/>
              </a:spcBef>
              <a:buFont typeface="Calibri" panose="020F0502020204030204" pitchFamily="34" charset="0"/>
              <a:buChar char="–"/>
            </a:pPr>
            <a:r>
              <a:rPr lang="en-US" sz="3100" dirty="0">
                <a:solidFill>
                  <a:prstClr val="black"/>
                </a:solidFill>
                <a:latin typeface="Century Schoolbook" panose="02040604050505020304" pitchFamily="18" charset="0"/>
              </a:rPr>
              <a:t>DOH “did not mention a hardship or other circumstance encountered by petitioners that made it impractical to comply with [DOH’s] regulations, and there was no conclusion as to how petitioners’ proposed well and septic system or the proposed distances delineated in [the waiver application] were not consistent with the regulations’ purpose.”</a:t>
            </a: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2372562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2266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800" u="sng" dirty="0">
                <a:latin typeface="Century Schoolbook" panose="02040604050505020304" pitchFamily="18" charset="0"/>
                <a:cs typeface="Times New Roman" panose="02020603050405020304" pitchFamily="18" charset="0"/>
              </a:rPr>
              <a:t>Matter of The Friends of P.S. 163, Inc. v Jewish Home Lifecare, Manhattan,</a:t>
            </a:r>
            <a:r>
              <a:rPr lang="en-US" sz="1800" dirty="0">
                <a:latin typeface="Century Schoolbook" panose="02040604050505020304" pitchFamily="18" charset="0"/>
                <a:cs typeface="Times New Roman" panose="02020603050405020304" pitchFamily="18" charset="0"/>
              </a:rPr>
              <a:t> No. 128 (NY Court of Appeals 2017) CONT’D</a:t>
            </a:r>
          </a:p>
          <a:p>
            <a:pPr marL="0" indent="0" algn="just">
              <a:buNone/>
            </a:pPr>
            <a:endParaRPr lang="en-US" sz="2600" u="sng" dirty="0">
              <a:latin typeface="Century Schoolbook" panose="02040604050505020304" pitchFamily="18" charset="0"/>
              <a:cs typeface="Times New Roman" panose="02020603050405020304" pitchFamily="18" charset="0"/>
            </a:endParaRPr>
          </a:p>
          <a:p>
            <a:pPr marL="230188" indent="-230188"/>
            <a:r>
              <a:rPr lang="en-US" sz="1800" u="sng" dirty="0">
                <a:latin typeface="Century Schoolbook" panose="02040604050505020304" pitchFamily="18" charset="0"/>
                <a:cs typeface="Times New Roman" panose="02020603050405020304" pitchFamily="18" charset="0"/>
              </a:rPr>
              <a:t>Holding</a:t>
            </a:r>
          </a:p>
          <a:p>
            <a:pPr lvl="1" algn="just"/>
            <a:r>
              <a:rPr lang="en-US" sz="1800" dirty="0">
                <a:latin typeface="Century Schoolbook" panose="02040604050505020304" pitchFamily="18" charset="0"/>
                <a:cs typeface="Times New Roman" panose="02020603050405020304" pitchFamily="18" charset="0"/>
              </a:rPr>
              <a:t>The Court of Appeals declined to hold </a:t>
            </a:r>
            <a:r>
              <a:rPr lang="en-US" sz="1800" dirty="0" err="1">
                <a:latin typeface="Century Schoolbook" panose="02040604050505020304" pitchFamily="18" charset="0"/>
                <a:cs typeface="Times New Roman" panose="02020603050405020304" pitchFamily="18" charset="0"/>
              </a:rPr>
              <a:t>DOH</a:t>
            </a:r>
            <a:r>
              <a:rPr lang="en-US" sz="1800" dirty="0">
                <a:latin typeface="Century Schoolbook" panose="02040604050505020304" pitchFamily="18" charset="0"/>
                <a:cs typeface="Times New Roman" panose="02020603050405020304" pitchFamily="18" charset="0"/>
              </a:rPr>
              <a:t> to a higher standard of review. </a:t>
            </a:r>
          </a:p>
          <a:p>
            <a:pPr lvl="1" algn="just"/>
            <a:endParaRPr lang="en-US" sz="1800" dirty="0">
              <a:latin typeface="Century Schoolbook" panose="02040604050505020304" pitchFamily="18" charset="0"/>
              <a:cs typeface="Times New Roman" panose="02020603050405020304" pitchFamily="18" charset="0"/>
            </a:endParaRPr>
          </a:p>
          <a:p>
            <a:pPr lvl="1" algn="just"/>
            <a:r>
              <a:rPr lang="en-US" sz="1800" dirty="0" err="1">
                <a:latin typeface="Century Schoolbook" panose="02040604050505020304" pitchFamily="18" charset="0"/>
                <a:cs typeface="Times New Roman" panose="02020603050405020304" pitchFamily="18" charset="0"/>
              </a:rPr>
              <a:t>DOH</a:t>
            </a:r>
            <a:r>
              <a:rPr lang="en-US" sz="1800" dirty="0">
                <a:latin typeface="Century Schoolbook" panose="02040604050505020304" pitchFamily="18" charset="0"/>
                <a:cs typeface="Times New Roman" panose="02020603050405020304" pitchFamily="18" charset="0"/>
              </a:rPr>
              <a:t>, as the </a:t>
            </a:r>
            <a:r>
              <a:rPr lang="en-US" sz="1800" dirty="0" err="1">
                <a:latin typeface="Century Schoolbook" panose="02040604050505020304" pitchFamily="18" charset="0"/>
                <a:cs typeface="Times New Roman" panose="02020603050405020304" pitchFamily="18" charset="0"/>
              </a:rPr>
              <a:t>SEQRA</a:t>
            </a:r>
            <a:r>
              <a:rPr lang="en-US" sz="1800" dirty="0">
                <a:latin typeface="Century Schoolbook" panose="02040604050505020304" pitchFamily="18" charset="0"/>
                <a:cs typeface="Times New Roman" panose="02020603050405020304" pitchFamily="18" charset="0"/>
              </a:rPr>
              <a:t> lead agency, took the requisite hard look at the noise and dust impacts, and determined that they could be appropriately mitigated.</a:t>
            </a:r>
          </a:p>
          <a:p>
            <a:pPr lvl="1" algn="just"/>
            <a:endParaRPr lang="en-US" sz="1800" dirty="0">
              <a:latin typeface="Century Schoolbook" panose="02040604050505020304" pitchFamily="18" charset="0"/>
              <a:cs typeface="Times New Roman" panose="02020603050405020304" pitchFamily="18" charset="0"/>
            </a:endParaRPr>
          </a:p>
          <a:p>
            <a:pPr lvl="1" algn="just"/>
            <a:r>
              <a:rPr lang="en-US" sz="1800" dirty="0">
                <a:latin typeface="Century Schoolbook" panose="02040604050505020304" pitchFamily="18" charset="0"/>
                <a:cs typeface="Times New Roman" panose="02020603050405020304" pitchFamily="18" charset="0"/>
              </a:rPr>
              <a:t>The Court stated “[t]he fundamental premise of </a:t>
            </a:r>
            <a:r>
              <a:rPr lang="en-US" sz="1800" dirty="0" err="1">
                <a:latin typeface="Century Schoolbook" panose="02040604050505020304" pitchFamily="18" charset="0"/>
                <a:cs typeface="Times New Roman" panose="02020603050405020304" pitchFamily="18" charset="0"/>
              </a:rPr>
              <a:t>SEQRA</a:t>
            </a:r>
            <a:r>
              <a:rPr lang="en-US" sz="1800" dirty="0">
                <a:latin typeface="Century Schoolbook" panose="02040604050505020304" pitchFamily="18" charset="0"/>
                <a:cs typeface="Times New Roman" panose="02020603050405020304" pitchFamily="18" charset="0"/>
              </a:rPr>
              <a:t> review is that it is for the lead agency, not the courts, to consider the evidence of environmental impacts and determine how best to mitigate them to the maximum extent practicable.” </a:t>
            </a:r>
          </a:p>
          <a:p>
            <a:pPr marL="457200" lvl="1" indent="0" defTabSz="914400">
              <a:lnSpc>
                <a:spcPct val="90000"/>
              </a:lnSpc>
              <a:spcBef>
                <a:spcPts val="500"/>
              </a:spcBef>
              <a:buNone/>
            </a:pPr>
            <a:endParaRPr lang="en-US" sz="1600" dirty="0">
              <a:solidFill>
                <a:prstClr val="black"/>
              </a:solidFill>
              <a:latin typeface="Century Schoolbook" panose="02040604050505020304" pitchFamily="18" charset="0"/>
            </a:endParaRPr>
          </a:p>
          <a:p>
            <a:pPr marL="0" indent="0">
              <a:buNone/>
            </a:pPr>
            <a:endParaRPr lang="en-US" sz="1800" dirty="0">
              <a:solidFill>
                <a:prstClr val="black"/>
              </a:solidFill>
              <a:latin typeface="Century Schoolbook" panose="02040604050505020304" pitchFamily="18" charset="0"/>
            </a:endParaRPr>
          </a:p>
          <a:p>
            <a:pPr marL="0" indent="0">
              <a:buFont typeface="Arial"/>
              <a:buNone/>
            </a:pPr>
            <a:endParaRPr lang="en-US" sz="1800" dirty="0">
              <a:solidFill>
                <a:schemeClr val="tx1">
                  <a:lumMod val="65000"/>
                  <a:lumOff val="35000"/>
                </a:schemeClr>
              </a:solidFill>
              <a:latin typeface="Myriad Pro"/>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3230932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800" u="sng" dirty="0">
                <a:latin typeface="Century Schoolbook" panose="02040604050505020304" pitchFamily="18" charset="0"/>
              </a:rPr>
              <a:t>Matter of Sullivan v Board of Zoning Appeals of City of Albany</a:t>
            </a:r>
            <a:r>
              <a:rPr lang="en-US" sz="3800" dirty="0">
                <a:latin typeface="Century Schoolbook" panose="02040604050505020304" pitchFamily="18" charset="0"/>
              </a:rPr>
              <a:t>, 144 AD3d 1480 (3d Dept 2016)</a:t>
            </a:r>
          </a:p>
          <a:p>
            <a:endParaRPr lang="en-US" dirty="0">
              <a:latin typeface="Century Schoolbook" panose="02040604050505020304" pitchFamily="18" charset="0"/>
            </a:endParaRPr>
          </a:p>
          <a:p>
            <a:pPr marL="228600" lvl="0" indent="-228600" defTabSz="914400">
              <a:lnSpc>
                <a:spcPct val="90000"/>
              </a:lnSpc>
              <a:spcBef>
                <a:spcPts val="1000"/>
              </a:spcBef>
              <a:buFont typeface="Arial" panose="020B0604020202020204" pitchFamily="34" charset="0"/>
              <a:buChar char="•"/>
            </a:pPr>
            <a:r>
              <a:rPr lang="en-US" sz="3700" u="sng" dirty="0">
                <a:solidFill>
                  <a:prstClr val="black"/>
                </a:solidFill>
                <a:latin typeface="Century Schoolbook" panose="02040604050505020304" pitchFamily="18" charset="0"/>
              </a:rPr>
              <a:t>Facts</a:t>
            </a:r>
          </a:p>
          <a:p>
            <a:pPr lvl="1"/>
            <a:r>
              <a:rPr lang="en-US" sz="3200" dirty="0">
                <a:latin typeface="Century Schoolbook" panose="02040604050505020304" pitchFamily="18" charset="0"/>
              </a:rPr>
              <a:t>Bethany Reformed Church sought to partner with a non-profit to house 14 homeless individuals at its property in City of Albany, which allowed “houses of worship” as of right</a:t>
            </a:r>
          </a:p>
          <a:p>
            <a:pPr lvl="1"/>
            <a:r>
              <a:rPr lang="en-US" sz="3200" dirty="0">
                <a:latin typeface="Century Schoolbook" panose="02040604050505020304" pitchFamily="18" charset="0"/>
              </a:rPr>
              <a:t>Church sought interpretation from ZBA, which found “that the proposed use is consistent with . . . [the] mission and actions of a house of worship, which logically includes a structure or part of a structure used for worship or religious ceremonies.”</a:t>
            </a:r>
          </a:p>
          <a:p>
            <a:pPr lvl="1"/>
            <a:r>
              <a:rPr lang="en-US" sz="3200" dirty="0">
                <a:latin typeface="Century Schoolbook" panose="02040604050505020304" pitchFamily="18" charset="0"/>
              </a:rPr>
              <a:t>Neighbor challenged the ZBA interpretation, and Supreme Court annulled the determination</a:t>
            </a:r>
          </a:p>
          <a:p>
            <a:pPr marL="228600" lvl="0" indent="-228600" defTabSz="914400">
              <a:lnSpc>
                <a:spcPct val="90000"/>
              </a:lnSpc>
              <a:spcBef>
                <a:spcPts val="1000"/>
              </a:spcBef>
              <a:buFont typeface="Arial" panose="020B0604020202020204" pitchFamily="34" charset="0"/>
              <a:buChar char="•"/>
            </a:pPr>
            <a:r>
              <a:rPr lang="en-US" sz="3700" u="sng" dirty="0">
                <a:solidFill>
                  <a:prstClr val="black"/>
                </a:solidFill>
                <a:latin typeface="Century Schoolbook" panose="02040604050505020304" pitchFamily="18" charset="0"/>
              </a:rPr>
              <a:t>Issue</a:t>
            </a:r>
            <a:endParaRPr lang="en-US" sz="3300" u="sng" dirty="0">
              <a:solidFill>
                <a:prstClr val="black"/>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r>
              <a:rPr lang="en-US" sz="3100" dirty="0">
                <a:solidFill>
                  <a:prstClr val="black"/>
                </a:solidFill>
                <a:latin typeface="Century Schoolbook" panose="02040604050505020304" pitchFamily="18" charset="0"/>
              </a:rPr>
              <a:t>Does a homeless shelter falls within Zoning Code’s definition of a house of worship?</a:t>
            </a:r>
          </a:p>
          <a:p>
            <a:pPr marL="0" indent="0">
              <a:buNone/>
            </a:pPr>
            <a:endParaRPr lang="en-US" sz="1800" dirty="0">
              <a:solidFill>
                <a:prstClr val="black"/>
              </a:solidFill>
              <a:latin typeface="Century Schoolbook" panose="02040604050505020304" pitchFamily="18" charset="0"/>
            </a:endParaRP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1003833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u="sng" dirty="0">
                <a:latin typeface="Century Schoolbook" panose="02040604050505020304" pitchFamily="18" charset="0"/>
              </a:rPr>
              <a:t>Matter of Sullivan v Board of Zoning Appeals of City of Albany</a:t>
            </a:r>
            <a:r>
              <a:rPr lang="en-US" sz="2400" dirty="0">
                <a:latin typeface="Century Schoolbook" panose="02040604050505020304" pitchFamily="18" charset="0"/>
              </a:rPr>
              <a:t>, 144 AD3d 1480 (3d Dept 2016)</a:t>
            </a:r>
          </a:p>
          <a:p>
            <a:endParaRPr lang="en-US" sz="1500" dirty="0">
              <a:latin typeface="Century Schoolbook" panose="02040604050505020304" pitchFamily="18" charset="0"/>
            </a:endParaRPr>
          </a:p>
          <a:p>
            <a:pPr marL="228600" lvl="0" indent="-228600" defTabSz="914400">
              <a:lnSpc>
                <a:spcPct val="90000"/>
              </a:lnSpc>
              <a:spcBef>
                <a:spcPts val="1000"/>
              </a:spcBef>
              <a:buFont typeface="Arial" panose="020B0604020202020204" pitchFamily="34" charset="0"/>
              <a:buChar char="•"/>
            </a:pPr>
            <a:r>
              <a:rPr lang="en-US" sz="2200" u="sng" dirty="0">
                <a:solidFill>
                  <a:prstClr val="black"/>
                </a:solidFill>
                <a:latin typeface="Century Schoolbook" panose="02040604050505020304" pitchFamily="18" charset="0"/>
              </a:rPr>
              <a:t>Holding</a:t>
            </a:r>
            <a:endParaRPr lang="en-US" sz="2200" dirty="0">
              <a:solidFill>
                <a:prstClr val="black"/>
              </a:solidFill>
              <a:latin typeface="Century Schoolbook" panose="02040604050505020304" pitchFamily="18" charset="0"/>
            </a:endParaRPr>
          </a:p>
          <a:p>
            <a:pPr lvl="1"/>
            <a:r>
              <a:rPr lang="en-US" sz="2000" dirty="0">
                <a:latin typeface="Century Schoolbook" panose="02040604050505020304" pitchFamily="18" charset="0"/>
              </a:rPr>
              <a:t>Third Department reversed, and upheld the ZBA’s interpretation</a:t>
            </a:r>
          </a:p>
          <a:p>
            <a:pPr lvl="1"/>
            <a:r>
              <a:rPr lang="en-US" sz="2000" dirty="0">
                <a:latin typeface="Century Schoolbook" panose="02040604050505020304" pitchFamily="18" charset="0"/>
              </a:rPr>
              <a:t>Court emphasized that a “house of worship” must be defined flexibly in light of the State’s policy to permit religious land uses</a:t>
            </a:r>
          </a:p>
          <a:p>
            <a:pPr lvl="2"/>
            <a:r>
              <a:rPr lang="en-US" sz="1600" dirty="0">
                <a:latin typeface="Century Schoolbook" panose="02040604050505020304" pitchFamily="18" charset="0"/>
              </a:rPr>
              <a:t>“[S]ervices to the homeless have been judicially recognized as religious conduct, and the concept of acts of charity as an essential part of religious worship is a central tenet of all major religions” (internal quotation marks and citations omitted).</a:t>
            </a:r>
          </a:p>
          <a:p>
            <a:pPr lvl="1"/>
            <a:r>
              <a:rPr lang="en-US" sz="2000" dirty="0">
                <a:latin typeface="Century Schoolbook" panose="02040604050505020304" pitchFamily="18" charset="0"/>
              </a:rPr>
              <a:t>Thus</a:t>
            </a:r>
            <a:r>
              <a:rPr lang="en-US" dirty="0">
                <a:latin typeface="Century Schoolbook" panose="02040604050505020304" pitchFamily="18" charset="0"/>
              </a:rPr>
              <a:t>, </a:t>
            </a:r>
            <a:r>
              <a:rPr lang="en-US" sz="2000" dirty="0">
                <a:latin typeface="Century Schoolbook" panose="02040604050505020304" pitchFamily="18" charset="0"/>
              </a:rPr>
              <a:t>Court held that proposed use to house homeless was permitted as a “house of worship”</a:t>
            </a:r>
          </a:p>
          <a:p>
            <a:pPr marL="457200" lvl="1" indent="0">
              <a:buNone/>
            </a:pPr>
            <a:endParaRPr lang="en-US" sz="900" dirty="0">
              <a:latin typeface="Century Schoolbook" panose="02040604050505020304" pitchFamily="18" charset="0"/>
            </a:endParaRPr>
          </a:p>
          <a:p>
            <a:r>
              <a:rPr lang="en-US" sz="2100" dirty="0">
                <a:latin typeface="Century Schoolbook" panose="02040604050505020304" pitchFamily="18" charset="0"/>
              </a:rPr>
              <a:t>See also </a:t>
            </a:r>
            <a:r>
              <a:rPr lang="en-US" sz="2100" u="sng" dirty="0">
                <a:latin typeface="Century Schoolbook" panose="02040604050505020304" pitchFamily="18" charset="0"/>
              </a:rPr>
              <a:t>Matter of Cohen v Town of Ramapo Building, Planning, &amp; Zoning Dept.</a:t>
            </a:r>
            <a:r>
              <a:rPr lang="en-US" sz="2100" dirty="0">
                <a:latin typeface="Century Schoolbook" panose="02040604050505020304" pitchFamily="18" charset="0"/>
              </a:rPr>
              <a:t>, 150 AD3d 993 (2d Dept May 17, 2017) (affirming grant of area variances to build religious school, noting that religious land use applications must be viewed with greater flexibility and every effort must be made to accommodate the use)</a:t>
            </a:r>
          </a:p>
          <a:p>
            <a:pPr marL="0" indent="0">
              <a:buNone/>
            </a:pPr>
            <a:endParaRPr lang="en-US" sz="1800" dirty="0">
              <a:solidFill>
                <a:prstClr val="black"/>
              </a:solidFill>
              <a:latin typeface="Century Schoolbook" panose="02040604050505020304" pitchFamily="18" charset="0"/>
            </a:endParaRP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1135325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u="sng" dirty="0">
                <a:latin typeface="Century Schoolbook" panose="02040604050505020304" pitchFamily="18" charset="0"/>
              </a:rPr>
              <a:t>Matter of Alper Rest. Inc. v Town of Copake Zoning Bd. of Appeals</a:t>
            </a:r>
            <a:r>
              <a:rPr lang="en-US" sz="2400" dirty="0">
                <a:latin typeface="Century Schoolbook" panose="02040604050505020304" pitchFamily="18" charset="0"/>
              </a:rPr>
              <a:t>, 149 AD3d 1337 (3d Dept 2017)</a:t>
            </a:r>
          </a:p>
          <a:p>
            <a:endParaRPr lang="en-US" sz="1500" dirty="0">
              <a:latin typeface="Century Schoolbook" panose="02040604050505020304" pitchFamily="18" charset="0"/>
            </a:endParaRPr>
          </a:p>
          <a:p>
            <a:pPr marL="228600" lvl="0" indent="-228600" defTabSz="914400">
              <a:lnSpc>
                <a:spcPct val="90000"/>
              </a:lnSpc>
              <a:spcBef>
                <a:spcPts val="1000"/>
              </a:spcBef>
              <a:buFont typeface="Arial" panose="020B0604020202020204" pitchFamily="34" charset="0"/>
              <a:buChar char="•"/>
            </a:pPr>
            <a:r>
              <a:rPr lang="en-US" sz="2200" u="sng" dirty="0">
                <a:solidFill>
                  <a:prstClr val="black"/>
                </a:solidFill>
                <a:latin typeface="Century Schoolbook" panose="02040604050505020304" pitchFamily="18" charset="0"/>
              </a:rPr>
              <a:t>Facts</a:t>
            </a:r>
            <a:endParaRPr lang="en-US" sz="2200" dirty="0">
              <a:solidFill>
                <a:prstClr val="black"/>
              </a:solidFill>
              <a:latin typeface="Century Schoolbook" panose="02040604050505020304" pitchFamily="18" charset="0"/>
            </a:endParaRPr>
          </a:p>
          <a:p>
            <a:pPr lvl="1"/>
            <a:r>
              <a:rPr lang="en-US" sz="2000" dirty="0">
                <a:latin typeface="Century Schoolbook" panose="02040604050505020304" pitchFamily="18" charset="0"/>
              </a:rPr>
              <a:t>Applicant applied for special use permit to build a resort hotel.  During review, a vacancy occurred on the ZBA, leaving only 4 members</a:t>
            </a:r>
          </a:p>
          <a:p>
            <a:pPr lvl="1"/>
            <a:r>
              <a:rPr lang="en-US" sz="2000" dirty="0">
                <a:latin typeface="Century Schoolbook" panose="02040604050505020304" pitchFamily="18" charset="0"/>
              </a:rPr>
              <a:t>In Sept. 2014, the ZBA members voted 2-2 on issue whether to grant the special use permit.  In Nov. 2014, after a new member was appointed, the ZBA granted the permit on a 3-2 vote.</a:t>
            </a:r>
          </a:p>
          <a:p>
            <a:pPr lvl="1"/>
            <a:r>
              <a:rPr lang="en-US" sz="2000" dirty="0">
                <a:latin typeface="Century Schoolbook" panose="02040604050505020304" pitchFamily="18" charset="0"/>
              </a:rPr>
              <a:t>Petitioners, who own an inn and restaurant next door, commenced Article 78 arguing that the 2-2 tie vote resulted in a default denial of the special use permit application</a:t>
            </a:r>
          </a:p>
          <a:p>
            <a:pPr marL="0" indent="0">
              <a:buNone/>
            </a:pPr>
            <a:endParaRPr lang="en-US" sz="1800" dirty="0">
              <a:solidFill>
                <a:prstClr val="black"/>
              </a:solidFill>
              <a:latin typeface="Century Schoolbook" panose="02040604050505020304" pitchFamily="18" charset="0"/>
            </a:endParaRP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2380427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u="sng" dirty="0">
                <a:latin typeface="Century Schoolbook" panose="02040604050505020304" pitchFamily="18" charset="0"/>
              </a:rPr>
              <a:t>Matter of Alper Rest. Inc. v Town of Copake Zoning Bd. of Appeals</a:t>
            </a:r>
            <a:r>
              <a:rPr lang="en-US" sz="2400" dirty="0">
                <a:latin typeface="Century Schoolbook" panose="02040604050505020304" pitchFamily="18" charset="0"/>
              </a:rPr>
              <a:t>, 149 AD3d 1337 (3d Dept 2017)</a:t>
            </a:r>
          </a:p>
          <a:p>
            <a:endParaRPr lang="en-US" sz="1500" dirty="0">
              <a:latin typeface="Century Schoolbook" panose="02040604050505020304" pitchFamily="18" charset="0"/>
            </a:endParaRPr>
          </a:p>
          <a:p>
            <a:pPr marL="228600" lvl="0" indent="-228600" defTabSz="914400">
              <a:lnSpc>
                <a:spcPct val="90000"/>
              </a:lnSpc>
              <a:spcBef>
                <a:spcPts val="1000"/>
              </a:spcBef>
              <a:buFont typeface="Arial" panose="020B0604020202020204" pitchFamily="34" charset="0"/>
              <a:buChar char="•"/>
            </a:pPr>
            <a:r>
              <a:rPr lang="en-US" sz="2200" u="sng" dirty="0">
                <a:solidFill>
                  <a:prstClr val="black"/>
                </a:solidFill>
                <a:latin typeface="Century Schoolbook" panose="02040604050505020304" pitchFamily="18" charset="0"/>
              </a:rPr>
              <a:t>Issue</a:t>
            </a:r>
          </a:p>
          <a:p>
            <a:pPr marL="628650" lvl="1" indent="-228600" defTabSz="914400">
              <a:lnSpc>
                <a:spcPct val="90000"/>
              </a:lnSpc>
              <a:spcBef>
                <a:spcPts val="1000"/>
              </a:spcBef>
              <a:buFont typeface="Arial" panose="020B0604020202020204" pitchFamily="34" charset="0"/>
              <a:buChar char="•"/>
            </a:pPr>
            <a:r>
              <a:rPr lang="en-US" sz="1800" dirty="0">
                <a:solidFill>
                  <a:prstClr val="black"/>
                </a:solidFill>
                <a:latin typeface="Century Schoolbook" panose="02040604050505020304" pitchFamily="18" charset="0"/>
              </a:rPr>
              <a:t>When does a tie vote of a ZBA result in a default denial?</a:t>
            </a:r>
          </a:p>
          <a:p>
            <a:pPr marL="228600" lvl="0" indent="-228600" defTabSz="914400">
              <a:lnSpc>
                <a:spcPct val="90000"/>
              </a:lnSpc>
              <a:spcBef>
                <a:spcPts val="1000"/>
              </a:spcBef>
              <a:buFont typeface="Arial" panose="020B0604020202020204" pitchFamily="34" charset="0"/>
              <a:buChar char="•"/>
            </a:pPr>
            <a:r>
              <a:rPr lang="en-US" sz="2200" u="sng" dirty="0">
                <a:solidFill>
                  <a:prstClr val="black"/>
                </a:solidFill>
                <a:latin typeface="Century Schoolbook" panose="02040604050505020304" pitchFamily="18" charset="0"/>
              </a:rPr>
              <a:t>Holding</a:t>
            </a:r>
            <a:endParaRPr lang="en-US" sz="2200" dirty="0">
              <a:solidFill>
                <a:prstClr val="black"/>
              </a:solidFill>
              <a:latin typeface="Century Schoolbook" panose="02040604050505020304" pitchFamily="18" charset="0"/>
            </a:endParaRPr>
          </a:p>
          <a:p>
            <a:pPr lvl="1"/>
            <a:r>
              <a:rPr lang="en-US" sz="2000" dirty="0">
                <a:latin typeface="Century Schoolbook" panose="02040604050505020304" pitchFamily="18" charset="0"/>
              </a:rPr>
              <a:t>Court held that Sept. 2014 tie vote was non-action on the application, not a default denial</a:t>
            </a:r>
          </a:p>
          <a:p>
            <a:pPr lvl="1"/>
            <a:r>
              <a:rPr lang="en-US" sz="2000" dirty="0">
                <a:latin typeface="Century Schoolbook" panose="02040604050505020304" pitchFamily="18" charset="0"/>
              </a:rPr>
              <a:t>A tie vote of a ZBA results in a default denial only when it is exercising its appellate jurisdiction</a:t>
            </a:r>
          </a:p>
          <a:p>
            <a:pPr lvl="1"/>
            <a:r>
              <a:rPr lang="en-US" sz="2000" dirty="0">
                <a:latin typeface="Century Schoolbook" panose="02040604050505020304" pitchFamily="18" charset="0"/>
              </a:rPr>
              <a:t>Here, the ZBA was exercising original jurisdiction over the special use permit application, not appellate jurisdiction.</a:t>
            </a:r>
          </a:p>
          <a:p>
            <a:pPr marL="0" indent="0">
              <a:buNone/>
            </a:pPr>
            <a:endParaRPr lang="en-US" sz="1800" dirty="0">
              <a:solidFill>
                <a:prstClr val="black"/>
              </a:solidFill>
              <a:latin typeface="Century Schoolbook" panose="02040604050505020304" pitchFamily="18" charset="0"/>
            </a:endParaRP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1327822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u="sng" dirty="0">
                <a:latin typeface="Century Schoolbook" panose="02040604050505020304" pitchFamily="18" charset="0"/>
              </a:rPr>
              <a:t>Matter of Crowell v Zoning Bd. of Appeals of Town of Queensbury</a:t>
            </a:r>
            <a:r>
              <a:rPr lang="en-US" sz="2400" dirty="0">
                <a:latin typeface="Century Schoolbook" panose="02040604050505020304" pitchFamily="18" charset="0"/>
              </a:rPr>
              <a:t>, 151 AD3d 1247 (3d Dept June 8, 2017)</a:t>
            </a:r>
          </a:p>
          <a:p>
            <a:endParaRPr lang="en-US" sz="1500" dirty="0">
              <a:latin typeface="Century Schoolbook" panose="02040604050505020304" pitchFamily="18" charset="0"/>
            </a:endParaRPr>
          </a:p>
          <a:p>
            <a:pPr marL="228600" lvl="0" indent="-228600" defTabSz="914400">
              <a:lnSpc>
                <a:spcPct val="90000"/>
              </a:lnSpc>
              <a:spcBef>
                <a:spcPts val="1000"/>
              </a:spcBef>
              <a:buFont typeface="Arial" panose="020B0604020202020204" pitchFamily="34" charset="0"/>
              <a:buChar char="•"/>
            </a:pPr>
            <a:r>
              <a:rPr lang="en-US" sz="2200" u="sng" dirty="0">
                <a:solidFill>
                  <a:prstClr val="black"/>
                </a:solidFill>
                <a:latin typeface="Century Schoolbook" panose="02040604050505020304" pitchFamily="18" charset="0"/>
              </a:rPr>
              <a:t>Facts</a:t>
            </a:r>
            <a:endParaRPr lang="en-US" sz="2200" dirty="0">
              <a:solidFill>
                <a:prstClr val="black"/>
              </a:solidFill>
              <a:latin typeface="Century Schoolbook" panose="02040604050505020304" pitchFamily="18" charset="0"/>
            </a:endParaRPr>
          </a:p>
          <a:p>
            <a:pPr lvl="1"/>
            <a:r>
              <a:rPr lang="en-US" sz="2000" dirty="0">
                <a:latin typeface="Century Schoolbook" panose="02040604050505020304" pitchFamily="18" charset="0"/>
              </a:rPr>
              <a:t>Applicants submitted project to Town Zoning Administrator seeking a determination of what approvals were necessary to demolish and rebuild two cottages on a single lot on Lake George</a:t>
            </a:r>
          </a:p>
          <a:p>
            <a:pPr lvl="1"/>
            <a:r>
              <a:rPr lang="en-US" sz="2000" dirty="0">
                <a:latin typeface="Century Schoolbook" panose="02040604050505020304" pitchFamily="18" charset="0"/>
              </a:rPr>
              <a:t>Zoning Administrator said area variance for setback requirements, and “a variance” to construct the second dwelling on one lot, which was prohibited by the Zoning Code</a:t>
            </a:r>
          </a:p>
          <a:p>
            <a:pPr lvl="1"/>
            <a:r>
              <a:rPr lang="en-US" sz="2000" dirty="0">
                <a:latin typeface="Century Schoolbook" panose="02040604050505020304" pitchFamily="18" charset="0"/>
              </a:rPr>
              <a:t>Applicants applied to the ZBA for the variances, which granted only an area variance to alter both the setback and the density requirements</a:t>
            </a:r>
          </a:p>
          <a:p>
            <a:pPr lvl="1"/>
            <a:r>
              <a:rPr lang="en-US" sz="2000" dirty="0">
                <a:latin typeface="Century Schoolbook" panose="02040604050505020304" pitchFamily="18" charset="0"/>
              </a:rPr>
              <a:t>Petitioner did not challenge that determination, but challenged the issuance of building permits without first obtaining a use variance</a:t>
            </a:r>
          </a:p>
          <a:p>
            <a:pPr marL="0" indent="0">
              <a:buNone/>
            </a:pPr>
            <a:endParaRPr lang="en-US" sz="1800" dirty="0">
              <a:solidFill>
                <a:prstClr val="black"/>
              </a:solidFill>
              <a:latin typeface="Century Schoolbook" panose="02040604050505020304" pitchFamily="18" charset="0"/>
            </a:endParaRP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2009899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u="sng" dirty="0">
                <a:latin typeface="Century Schoolbook" panose="02040604050505020304" pitchFamily="18" charset="0"/>
              </a:rPr>
              <a:t>Matter of Crowell v Zoning Bd. of Appeals of Town of Queensbury</a:t>
            </a:r>
            <a:r>
              <a:rPr lang="en-US" sz="2400" dirty="0">
                <a:latin typeface="Century Schoolbook" panose="02040604050505020304" pitchFamily="18" charset="0"/>
              </a:rPr>
              <a:t>, 151 AD3d 1247 (3d Dept June 8, 2017)</a:t>
            </a:r>
          </a:p>
          <a:p>
            <a:endParaRPr lang="en-US" sz="1500" dirty="0">
              <a:latin typeface="Century Schoolbook" panose="02040604050505020304" pitchFamily="18" charset="0"/>
            </a:endParaRPr>
          </a:p>
          <a:p>
            <a:pPr marL="228600" lvl="0" indent="-228600" defTabSz="914400">
              <a:lnSpc>
                <a:spcPct val="90000"/>
              </a:lnSpc>
              <a:spcBef>
                <a:spcPts val="1000"/>
              </a:spcBef>
              <a:buFont typeface="Arial" panose="020B0604020202020204" pitchFamily="34" charset="0"/>
              <a:buChar char="•"/>
            </a:pPr>
            <a:r>
              <a:rPr lang="en-US" sz="2200" u="sng" dirty="0">
                <a:solidFill>
                  <a:prstClr val="black"/>
                </a:solidFill>
                <a:latin typeface="Century Schoolbook" panose="02040604050505020304" pitchFamily="18" charset="0"/>
              </a:rPr>
              <a:t>Holding</a:t>
            </a:r>
            <a:endParaRPr lang="en-US" sz="2200" dirty="0">
              <a:solidFill>
                <a:prstClr val="black"/>
              </a:solidFill>
              <a:latin typeface="Century Schoolbook" panose="02040604050505020304" pitchFamily="18" charset="0"/>
            </a:endParaRPr>
          </a:p>
          <a:p>
            <a:pPr lvl="1"/>
            <a:r>
              <a:rPr lang="en-US" sz="2000" dirty="0">
                <a:latin typeface="Century Schoolbook" panose="02040604050505020304" pitchFamily="18" charset="0"/>
              </a:rPr>
              <a:t>Court held that Petitioner’s challenge was time-barred because the ZBA previously determined that only an area variance was required to alter the prohibition on building more than one dwelling on a single lot.</a:t>
            </a:r>
          </a:p>
          <a:p>
            <a:pPr lvl="1"/>
            <a:r>
              <a:rPr lang="en-US" sz="2000" dirty="0">
                <a:latin typeface="Century Schoolbook" panose="02040604050505020304" pitchFamily="18" charset="0"/>
              </a:rPr>
              <a:t>Petitioner could not use the building permits to revive the challenge that should have been brought to the ZBA’s grant of only an area variance, and so the proceeding was dismissed as time-barred.</a:t>
            </a:r>
          </a:p>
          <a:p>
            <a:pPr lvl="1"/>
            <a:endParaRPr lang="en-US" sz="2000" dirty="0">
              <a:latin typeface="Century Schoolbook" panose="02040604050505020304" pitchFamily="18" charset="0"/>
            </a:endParaRPr>
          </a:p>
          <a:p>
            <a:pPr marL="0" indent="0">
              <a:buNone/>
            </a:pPr>
            <a:endParaRPr lang="en-US" sz="1800" dirty="0">
              <a:solidFill>
                <a:prstClr val="black"/>
              </a:solidFill>
              <a:latin typeface="Century Schoolbook" panose="02040604050505020304" pitchFamily="18" charset="0"/>
            </a:endParaRP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3281206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u="sng" dirty="0">
                <a:latin typeface="Century Schoolbook" panose="02040604050505020304" pitchFamily="18" charset="0"/>
              </a:rPr>
              <a:t>Matter of Sullivan v Planning Bd. of Town of Mamakating</a:t>
            </a:r>
            <a:r>
              <a:rPr lang="en-US" sz="2400" dirty="0">
                <a:latin typeface="Century Schoolbook" panose="02040604050505020304" pitchFamily="18" charset="0"/>
              </a:rPr>
              <a:t>, 151 AD3d 1518 (3d Dept June 29, 2017)</a:t>
            </a:r>
          </a:p>
          <a:p>
            <a:endParaRPr lang="en-US" sz="1500" dirty="0">
              <a:latin typeface="Century Schoolbook" panose="02040604050505020304" pitchFamily="18" charset="0"/>
            </a:endParaRPr>
          </a:p>
          <a:p>
            <a:pPr marL="228600" lvl="0" indent="-228600" defTabSz="914400">
              <a:lnSpc>
                <a:spcPct val="90000"/>
              </a:lnSpc>
              <a:spcBef>
                <a:spcPts val="1000"/>
              </a:spcBef>
              <a:buFont typeface="Arial" panose="020B0604020202020204" pitchFamily="34" charset="0"/>
              <a:buChar char="•"/>
            </a:pPr>
            <a:r>
              <a:rPr lang="en-US" sz="2200" u="sng" dirty="0">
                <a:solidFill>
                  <a:prstClr val="black"/>
                </a:solidFill>
                <a:latin typeface="Century Schoolbook" panose="02040604050505020304" pitchFamily="18" charset="0"/>
              </a:rPr>
              <a:t>Facts</a:t>
            </a:r>
            <a:endParaRPr lang="en-US" sz="2200" dirty="0">
              <a:solidFill>
                <a:prstClr val="black"/>
              </a:solidFill>
              <a:latin typeface="Century Schoolbook" panose="02040604050505020304" pitchFamily="18" charset="0"/>
            </a:endParaRPr>
          </a:p>
          <a:p>
            <a:pPr lvl="1"/>
            <a:r>
              <a:rPr lang="en-US" sz="2000" dirty="0">
                <a:latin typeface="Century Schoolbook" panose="02040604050505020304" pitchFamily="18" charset="0"/>
              </a:rPr>
              <a:t>AT&amp;T applied to Planning Board for special use permit and site plan approval to build a cell tower on land owned by Edward Hart.  Planning Board granted approvals</a:t>
            </a:r>
          </a:p>
          <a:p>
            <a:pPr lvl="1"/>
            <a:r>
              <a:rPr lang="en-US" sz="2000" dirty="0">
                <a:latin typeface="Century Schoolbook" panose="02040604050505020304" pitchFamily="18" charset="0"/>
              </a:rPr>
              <a:t>Petitioners challenged approvals in Article 78, naming Planning Board and AT&amp;T, but not Hart</a:t>
            </a:r>
          </a:p>
          <a:p>
            <a:pPr lvl="1"/>
            <a:r>
              <a:rPr lang="en-US" sz="2000" dirty="0">
                <a:latin typeface="Century Schoolbook" panose="02040604050505020304" pitchFamily="18" charset="0"/>
              </a:rPr>
              <a:t>AT&amp;T and Planning Board moved to dismiss for failure to name necessary party, Hart.</a:t>
            </a:r>
          </a:p>
          <a:p>
            <a:pPr lvl="1"/>
            <a:r>
              <a:rPr lang="en-US" sz="2000" dirty="0">
                <a:latin typeface="Century Schoolbook" panose="02040604050505020304" pitchFamily="18" charset="0"/>
              </a:rPr>
              <a:t>Supreme Court held Hart was a necessary party, and ordered him joined.  Petitioners filed an amended petition, and all respondents again moved to dismiss</a:t>
            </a:r>
          </a:p>
          <a:p>
            <a:pPr marL="0" indent="0">
              <a:buNone/>
            </a:pPr>
            <a:endParaRPr lang="en-US" sz="1800" dirty="0">
              <a:solidFill>
                <a:prstClr val="black"/>
              </a:solidFill>
              <a:latin typeface="Century Schoolbook" panose="02040604050505020304" pitchFamily="18" charset="0"/>
            </a:endParaRP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22850416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u="sng" dirty="0">
                <a:latin typeface="Century Schoolbook" panose="02040604050505020304" pitchFamily="18" charset="0"/>
              </a:rPr>
              <a:t>Matter of Sullivan v Planning Bd. of Town of Mamakating</a:t>
            </a:r>
            <a:r>
              <a:rPr lang="en-US" sz="2400" dirty="0">
                <a:latin typeface="Century Schoolbook" panose="02040604050505020304" pitchFamily="18" charset="0"/>
              </a:rPr>
              <a:t>, 151 AD3d 1518 (3d Dept June 29, 2017)</a:t>
            </a:r>
          </a:p>
          <a:p>
            <a:endParaRPr lang="en-US" sz="1500" dirty="0">
              <a:latin typeface="Century Schoolbook" panose="02040604050505020304" pitchFamily="18" charset="0"/>
            </a:endParaRPr>
          </a:p>
          <a:p>
            <a:pPr marL="228600" lvl="0" indent="-228600" defTabSz="914400">
              <a:lnSpc>
                <a:spcPct val="90000"/>
              </a:lnSpc>
              <a:spcBef>
                <a:spcPts val="1000"/>
              </a:spcBef>
              <a:buFont typeface="Arial" panose="020B0604020202020204" pitchFamily="34" charset="0"/>
              <a:buChar char="•"/>
            </a:pPr>
            <a:r>
              <a:rPr lang="en-US" sz="2200" u="sng" dirty="0">
                <a:solidFill>
                  <a:prstClr val="black"/>
                </a:solidFill>
                <a:latin typeface="Century Schoolbook" panose="02040604050505020304" pitchFamily="18" charset="0"/>
              </a:rPr>
              <a:t>Issue</a:t>
            </a:r>
            <a:endParaRPr lang="en-US" sz="2200" dirty="0">
              <a:solidFill>
                <a:prstClr val="black"/>
              </a:solidFill>
              <a:latin typeface="Century Schoolbook" panose="02040604050505020304" pitchFamily="18" charset="0"/>
            </a:endParaRPr>
          </a:p>
          <a:p>
            <a:pPr lvl="1"/>
            <a:r>
              <a:rPr lang="en-US" sz="2000" dirty="0">
                <a:latin typeface="Century Schoolbook" panose="02040604050505020304" pitchFamily="18" charset="0"/>
              </a:rPr>
              <a:t>May property owner be added as a necessary party respondent to a challenge to a land use approve after expiration of limitations period where petition was initially timely commenced?</a:t>
            </a:r>
          </a:p>
          <a:p>
            <a:r>
              <a:rPr lang="en-US" sz="2000" u="sng" dirty="0">
                <a:latin typeface="Century Schoolbook" panose="02040604050505020304" pitchFamily="18" charset="0"/>
              </a:rPr>
              <a:t>Holding</a:t>
            </a:r>
            <a:endParaRPr lang="en-US" sz="2400" u="sng" dirty="0">
              <a:latin typeface="Century Schoolbook" panose="02040604050505020304" pitchFamily="18" charset="0"/>
            </a:endParaRPr>
          </a:p>
          <a:p>
            <a:pPr lvl="1"/>
            <a:r>
              <a:rPr lang="en-US" sz="2000" dirty="0">
                <a:latin typeface="Century Schoolbook" panose="02040604050505020304" pitchFamily="18" charset="0"/>
              </a:rPr>
              <a:t>Not unless petitioners can satisfy the relation back doctrine, which requires showing: “(1) that the claims arose out of the same occurrence, (2) that the later-added respondent is united in interest with a previously named respondent, and (3) that the later-added respondent knew or should have known that, but for a mistake by petitioners as to the later-added respondent's identity, the proceeding would have also been brought against him or her”</a:t>
            </a:r>
          </a:p>
          <a:p>
            <a:pPr marL="0" indent="0">
              <a:buNone/>
            </a:pPr>
            <a:endParaRPr lang="en-US" sz="1800" dirty="0">
              <a:solidFill>
                <a:prstClr val="black"/>
              </a:solidFill>
              <a:latin typeface="Century Schoolbook" panose="02040604050505020304" pitchFamily="18" charset="0"/>
            </a:endParaRP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3858604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u="sng" dirty="0">
                <a:latin typeface="Century Schoolbook" panose="02040604050505020304" pitchFamily="18" charset="0"/>
              </a:rPr>
              <a:t>Matter of Sullivan v Planning Bd. of Town of Mamakating</a:t>
            </a:r>
            <a:r>
              <a:rPr lang="en-US" sz="2400" dirty="0">
                <a:latin typeface="Century Schoolbook" panose="02040604050505020304" pitchFamily="18" charset="0"/>
              </a:rPr>
              <a:t>, 151 AD3d 1518 (3d Dept June 29, 2017)</a:t>
            </a:r>
          </a:p>
          <a:p>
            <a:endParaRPr lang="en-US" sz="1500" dirty="0">
              <a:latin typeface="Century Schoolbook" panose="02040604050505020304" pitchFamily="18" charset="0"/>
            </a:endParaRPr>
          </a:p>
          <a:p>
            <a:r>
              <a:rPr lang="en-US" sz="2000" u="sng" dirty="0">
                <a:latin typeface="Century Schoolbook" panose="02040604050505020304" pitchFamily="18" charset="0"/>
              </a:rPr>
              <a:t>Holding</a:t>
            </a:r>
            <a:endParaRPr lang="en-US" sz="2400" u="sng" dirty="0">
              <a:latin typeface="Century Schoolbook" panose="02040604050505020304" pitchFamily="18" charset="0"/>
            </a:endParaRPr>
          </a:p>
          <a:p>
            <a:pPr lvl="1"/>
            <a:r>
              <a:rPr lang="en-US" sz="2000" dirty="0">
                <a:latin typeface="Century Schoolbook" panose="02040604050505020304" pitchFamily="18" charset="0"/>
              </a:rPr>
              <a:t>Here, Court held Hart was not united in interest with AT&amp;T (AT&amp;T’s interest is in providing cell coverage, Hart’s was in use of his property), so didn’t satisfy second prong of relation back doctrine</a:t>
            </a:r>
          </a:p>
          <a:p>
            <a:pPr lvl="1"/>
            <a:r>
              <a:rPr lang="en-US" sz="2000" dirty="0">
                <a:latin typeface="Century Schoolbook" panose="02040604050505020304" pitchFamily="18" charset="0"/>
              </a:rPr>
              <a:t>Court also held that because Petitioners knew Hart was the owner of the property, their failure to join him was not a mere mistake that could be excused under the third prong.</a:t>
            </a:r>
          </a:p>
          <a:p>
            <a:pPr lvl="1"/>
            <a:r>
              <a:rPr lang="en-US" sz="2000" dirty="0">
                <a:latin typeface="Century Schoolbook" panose="02040604050505020304" pitchFamily="18" charset="0"/>
              </a:rPr>
              <a:t>So, the entire case was dismissed for failure to join necessary party.  Decision puts some teeth back into the doctrine.</a:t>
            </a:r>
          </a:p>
          <a:p>
            <a:pPr marL="0" indent="0">
              <a:buNone/>
            </a:pPr>
            <a:endParaRPr lang="en-US" sz="1800" dirty="0">
              <a:solidFill>
                <a:prstClr val="black"/>
              </a:solidFill>
              <a:latin typeface="Century Schoolbook" panose="02040604050505020304" pitchFamily="18" charset="0"/>
            </a:endParaRP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2369285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22669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800" u="sng" dirty="0" err="1">
                <a:latin typeface="Century Schoolbook" panose="02040604050505020304" pitchFamily="18" charset="0"/>
                <a:cs typeface="Times New Roman" panose="02020603050405020304" pitchFamily="18" charset="0"/>
              </a:rPr>
              <a:t>Winterton</a:t>
            </a:r>
            <a:r>
              <a:rPr lang="en-US" sz="1800" u="sng" dirty="0">
                <a:latin typeface="Century Schoolbook" panose="02040604050505020304" pitchFamily="18" charset="0"/>
                <a:cs typeface="Times New Roman" panose="02020603050405020304" pitchFamily="18" charset="0"/>
              </a:rPr>
              <a:t> Props., LLC v. Town of </a:t>
            </a:r>
            <a:r>
              <a:rPr lang="en-US" sz="1800" u="sng" dirty="0" err="1">
                <a:latin typeface="Century Schoolbook" panose="02040604050505020304" pitchFamily="18" charset="0"/>
                <a:cs typeface="Times New Roman" panose="02020603050405020304" pitchFamily="18" charset="0"/>
              </a:rPr>
              <a:t>Mamakating</a:t>
            </a:r>
            <a:r>
              <a:rPr lang="en-US" sz="1800" u="sng" dirty="0">
                <a:latin typeface="Century Schoolbook" panose="02040604050505020304" pitchFamily="18" charset="0"/>
                <a:cs typeface="Times New Roman" panose="02020603050405020304" pitchFamily="18" charset="0"/>
              </a:rPr>
              <a:t> </a:t>
            </a:r>
            <a:r>
              <a:rPr lang="en-US" sz="1800" u="sng" dirty="0" err="1">
                <a:latin typeface="Century Schoolbook" panose="02040604050505020304" pitchFamily="18" charset="0"/>
                <a:cs typeface="Times New Roman" panose="02020603050405020304" pitchFamily="18" charset="0"/>
              </a:rPr>
              <a:t>ZBA</a:t>
            </a:r>
            <a:r>
              <a:rPr lang="en-US" sz="1800" dirty="0">
                <a:latin typeface="Century Schoolbook" panose="02040604050505020304" pitchFamily="18" charset="0"/>
                <a:cs typeface="Times New Roman" panose="02020603050405020304" pitchFamily="18" charset="0"/>
              </a:rPr>
              <a:t>, 132 </a:t>
            </a:r>
            <a:r>
              <a:rPr lang="en-US" sz="1800" dirty="0" err="1">
                <a:latin typeface="Century Schoolbook" panose="02040604050505020304" pitchFamily="18" charset="0"/>
                <a:cs typeface="Times New Roman" panose="02020603050405020304" pitchFamily="18" charset="0"/>
              </a:rPr>
              <a:t>A.D.3d</a:t>
            </a:r>
            <a:r>
              <a:rPr lang="en-US" sz="1800" dirty="0">
                <a:latin typeface="Century Schoolbook" panose="02040604050505020304" pitchFamily="18" charset="0"/>
                <a:cs typeface="Times New Roman" panose="02020603050405020304" pitchFamily="18" charset="0"/>
              </a:rPr>
              <a:t> 1141 (3</a:t>
            </a:r>
            <a:r>
              <a:rPr lang="en-US" sz="1800" baseline="30000" dirty="0">
                <a:latin typeface="Century Schoolbook" panose="02040604050505020304" pitchFamily="18" charset="0"/>
                <a:cs typeface="Times New Roman" panose="02020603050405020304" pitchFamily="18" charset="0"/>
              </a:rPr>
              <a:t>rd</a:t>
            </a:r>
            <a:r>
              <a:rPr lang="en-US" sz="1800" dirty="0">
                <a:latin typeface="Century Schoolbook" panose="02040604050505020304" pitchFamily="18" charset="0"/>
                <a:cs typeface="Times New Roman" panose="02020603050405020304" pitchFamily="18" charset="0"/>
              </a:rPr>
              <a:t> Dep’t 2015)</a:t>
            </a:r>
          </a:p>
          <a:p>
            <a:pPr marL="228600" lvl="0" indent="-228600" algn="just" defTabSz="914400">
              <a:lnSpc>
                <a:spcPct val="90000"/>
              </a:lnSpc>
              <a:spcBef>
                <a:spcPts val="1000"/>
              </a:spcBef>
              <a:buFont typeface="Arial" panose="020B0604020202020204" pitchFamily="34" charset="0"/>
              <a:buChar char="•"/>
            </a:pPr>
            <a:endParaRPr lang="en-US" sz="1600" u="sng" dirty="0">
              <a:latin typeface="Century Schoolbook" panose="02040604050505020304" pitchFamily="18" charset="0"/>
              <a:cs typeface="Times New Roman" panose="02020603050405020304" pitchFamily="18" charset="0"/>
            </a:endParaRPr>
          </a:p>
          <a:p>
            <a:pPr marL="228600" lvl="0" indent="-228600" algn="just" defTabSz="914400">
              <a:lnSpc>
                <a:spcPct val="90000"/>
              </a:lnSpc>
              <a:spcBef>
                <a:spcPts val="1000"/>
              </a:spcBef>
              <a:buFont typeface="Arial" panose="020B0604020202020204" pitchFamily="34" charset="0"/>
              <a:buChar char="•"/>
            </a:pPr>
            <a:r>
              <a:rPr lang="en-US" sz="1600" u="sng" dirty="0">
                <a:latin typeface="Century Schoolbook" panose="02040604050505020304" pitchFamily="18" charset="0"/>
                <a:cs typeface="Times New Roman" panose="02020603050405020304" pitchFamily="18" charset="0"/>
              </a:rPr>
              <a:t>Issue</a:t>
            </a:r>
          </a:p>
          <a:p>
            <a:pPr marL="685800" lvl="1" indent="-228600" algn="just" defTabSz="914400">
              <a:lnSpc>
                <a:spcPct val="90000"/>
              </a:lnSpc>
              <a:spcBef>
                <a:spcPts val="500"/>
              </a:spcBef>
              <a:buFont typeface="Calibri" panose="020F0502020204030204" pitchFamily="34" charset="0"/>
              <a:buChar char="–"/>
            </a:pPr>
            <a:r>
              <a:rPr lang="en-US" sz="1600" dirty="0">
                <a:latin typeface="Century Schoolbook" panose="02040604050505020304" pitchFamily="18" charset="0"/>
                <a:cs typeface="Times New Roman" panose="02020603050405020304" pitchFamily="18" charset="0"/>
              </a:rPr>
              <a:t>Whether a “Mikvah,” used in accordance with the Jewish religion, constitutes a “neighborhood place of worship” under the Zoning Code.</a:t>
            </a:r>
          </a:p>
          <a:p>
            <a:pPr marL="457200" lvl="1" indent="0" algn="just" defTabSz="914400">
              <a:lnSpc>
                <a:spcPct val="90000"/>
              </a:lnSpc>
              <a:spcBef>
                <a:spcPts val="500"/>
              </a:spcBef>
              <a:buNone/>
            </a:pPr>
            <a:endParaRPr lang="en-US" sz="1600" u="sng" dirty="0">
              <a:latin typeface="Century Schoolbook" panose="02040604050505020304" pitchFamily="18" charset="0"/>
              <a:cs typeface="Times New Roman" panose="02020603050405020304" pitchFamily="18" charset="0"/>
            </a:endParaRPr>
          </a:p>
          <a:p>
            <a:pPr marL="230188" indent="-230188"/>
            <a:r>
              <a:rPr lang="en-US" sz="1600" u="sng" dirty="0">
                <a:latin typeface="Century Schoolbook" panose="02040604050505020304" pitchFamily="18" charset="0"/>
                <a:cs typeface="Times New Roman" panose="02020603050405020304" pitchFamily="18" charset="0"/>
              </a:rPr>
              <a:t>Facts &amp; Holding</a:t>
            </a:r>
          </a:p>
          <a:p>
            <a:pPr lvl="1" algn="just"/>
            <a:r>
              <a:rPr lang="en-US" sz="1600" dirty="0">
                <a:latin typeface="Century Schoolbook" panose="02040604050505020304" pitchFamily="18" charset="0"/>
                <a:cs typeface="Times New Roman" panose="02020603050405020304" pitchFamily="18" charset="0"/>
              </a:rPr>
              <a:t>Petitioners sought to build a Jewish Mikvah in a zone that permitted a “neighborhood place of worship.” </a:t>
            </a:r>
          </a:p>
          <a:p>
            <a:pPr lvl="1" algn="just"/>
            <a:endParaRPr lang="en-US" sz="1600" dirty="0">
              <a:latin typeface="Century Schoolbook" panose="02040604050505020304" pitchFamily="18" charset="0"/>
              <a:cs typeface="Times New Roman" panose="02020603050405020304" pitchFamily="18" charset="0"/>
            </a:endParaRPr>
          </a:p>
          <a:p>
            <a:pPr lvl="1" algn="just"/>
            <a:r>
              <a:rPr lang="en-US" sz="1600" dirty="0">
                <a:latin typeface="Century Schoolbook" panose="02040604050505020304" pitchFamily="18" charset="0"/>
                <a:cs typeface="Times New Roman" panose="02020603050405020304" pitchFamily="18" charset="0"/>
              </a:rPr>
              <a:t>“Neighborhood place of worship was not defined by the Zoning Code. </a:t>
            </a:r>
          </a:p>
          <a:p>
            <a:pPr marL="457200" lvl="1" indent="0" algn="just">
              <a:buNone/>
            </a:pPr>
            <a:endParaRPr lang="en-US" sz="1600" dirty="0">
              <a:latin typeface="Century Schoolbook" panose="02040604050505020304" pitchFamily="18" charset="0"/>
              <a:cs typeface="Times New Roman" panose="02020603050405020304" pitchFamily="18" charset="0"/>
            </a:endParaRPr>
          </a:p>
          <a:p>
            <a:pPr lvl="1" algn="just"/>
            <a:r>
              <a:rPr lang="en-US" sz="1600" dirty="0">
                <a:latin typeface="Century Schoolbook" panose="02040604050505020304" pitchFamily="18" charset="0"/>
                <a:cs typeface="Times New Roman" panose="02020603050405020304" pitchFamily="18" charset="0"/>
              </a:rPr>
              <a:t>Petitioners submitted literature from Jewish scholars and others that a Mikvah was a “neighborhood place of worship.”  </a:t>
            </a:r>
          </a:p>
          <a:p>
            <a:pPr lvl="1" algn="just"/>
            <a:endParaRPr lang="en-US" sz="1600" dirty="0">
              <a:latin typeface="Century Schoolbook" panose="02040604050505020304" pitchFamily="18" charset="0"/>
              <a:cs typeface="Times New Roman" panose="02020603050405020304" pitchFamily="18" charset="0"/>
            </a:endParaRPr>
          </a:p>
          <a:p>
            <a:pPr lvl="1" algn="just"/>
            <a:r>
              <a:rPr lang="en-US" sz="1600" dirty="0">
                <a:latin typeface="Century Schoolbook" panose="02040604050505020304" pitchFamily="18" charset="0"/>
                <a:cs typeface="Times New Roman" panose="02020603050405020304" pitchFamily="18" charset="0"/>
              </a:rPr>
              <a:t>The Town’s </a:t>
            </a:r>
            <a:r>
              <a:rPr lang="en-US" sz="1600" dirty="0" err="1">
                <a:latin typeface="Century Schoolbook" panose="02040604050505020304" pitchFamily="18" charset="0"/>
                <a:cs typeface="Times New Roman" panose="02020603050405020304" pitchFamily="18" charset="0"/>
              </a:rPr>
              <a:t>ZBA</a:t>
            </a:r>
            <a:r>
              <a:rPr lang="en-US" sz="1600" dirty="0">
                <a:latin typeface="Century Schoolbook" panose="02040604050505020304" pitchFamily="18" charset="0"/>
                <a:cs typeface="Times New Roman" panose="02020603050405020304" pitchFamily="18" charset="0"/>
              </a:rPr>
              <a:t> determined that such a use must be “communal” and therefore the “Mikvah” is not permitted as a “neighborhood place of worship.”</a:t>
            </a:r>
          </a:p>
          <a:p>
            <a:pPr lvl="1" algn="just"/>
            <a:endParaRPr lang="en-US" sz="1600" dirty="0">
              <a:latin typeface="Times New Roman" panose="02020603050405020304" pitchFamily="18" charset="0"/>
              <a:cs typeface="Times New Roman" panose="02020603050405020304" pitchFamily="18" charset="0"/>
            </a:endParaRPr>
          </a:p>
          <a:p>
            <a:pPr lvl="1" algn="just"/>
            <a:endParaRPr lang="en-US" sz="1600" dirty="0">
              <a:latin typeface="Times New Roman" panose="02020603050405020304" pitchFamily="18" charset="0"/>
              <a:cs typeface="Times New Roman" panose="02020603050405020304" pitchFamily="18" charset="0"/>
            </a:endParaRPr>
          </a:p>
          <a:p>
            <a:pPr lvl="1" algn="just"/>
            <a:endParaRPr lang="en-US" sz="1600" dirty="0">
              <a:latin typeface="Times New Roman" panose="02020603050405020304" pitchFamily="18" charset="0"/>
              <a:cs typeface="Times New Roman" panose="02020603050405020304" pitchFamily="18" charset="0"/>
            </a:endParaRPr>
          </a:p>
          <a:p>
            <a:pPr lvl="1" algn="just"/>
            <a:endParaRPr lang="en-US" sz="1600" dirty="0">
              <a:latin typeface="Times New Roman" panose="02020603050405020304" pitchFamily="18" charset="0"/>
              <a:cs typeface="Times New Roman" panose="02020603050405020304" pitchFamily="18" charset="0"/>
            </a:endParaRPr>
          </a:p>
          <a:p>
            <a:pPr lvl="1" algn="just"/>
            <a:endParaRPr lang="en-US" sz="1600" dirty="0">
              <a:latin typeface="Times New Roman" panose="02020603050405020304" pitchFamily="18" charset="0"/>
              <a:cs typeface="Times New Roman" panose="02020603050405020304" pitchFamily="18" charset="0"/>
            </a:endParaRPr>
          </a:p>
          <a:p>
            <a:pPr lvl="1" algn="just"/>
            <a:endParaRPr lang="en-US" sz="1600" dirty="0">
              <a:latin typeface="Times New Roman" panose="02020603050405020304" pitchFamily="18" charset="0"/>
              <a:cs typeface="Times New Roman" panose="02020603050405020304" pitchFamily="18" charset="0"/>
            </a:endParaRPr>
          </a:p>
          <a:p>
            <a:pPr marL="457200" lvl="1" indent="0" defTabSz="914400">
              <a:lnSpc>
                <a:spcPct val="90000"/>
              </a:lnSpc>
              <a:spcBef>
                <a:spcPts val="500"/>
              </a:spcBef>
              <a:buNone/>
            </a:pPr>
            <a:endParaRPr lang="en-US" sz="1600" dirty="0">
              <a:latin typeface="Times New Roman" panose="02020603050405020304" pitchFamily="18" charset="0"/>
              <a:cs typeface="Times New Roman" panose="020206030504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457200" lvl="1" indent="0" defTabSz="914400">
              <a:lnSpc>
                <a:spcPct val="90000"/>
              </a:lnSpc>
              <a:spcBef>
                <a:spcPts val="500"/>
              </a:spcBef>
              <a:buNone/>
            </a:pPr>
            <a:endParaRPr lang="en-US" sz="1600" dirty="0">
              <a:solidFill>
                <a:prstClr val="black"/>
              </a:solidFill>
              <a:latin typeface="Century Schoolbook" panose="02040604050505020304" pitchFamily="18" charset="0"/>
            </a:endParaRPr>
          </a:p>
          <a:p>
            <a:pPr marL="0" indent="0">
              <a:buNone/>
            </a:pPr>
            <a:endParaRPr lang="en-US" sz="1800" dirty="0">
              <a:solidFill>
                <a:prstClr val="black"/>
              </a:solidFill>
              <a:latin typeface="Century Schoolbook" panose="02040604050505020304" pitchFamily="18" charset="0"/>
            </a:endParaRPr>
          </a:p>
          <a:p>
            <a:pPr marL="0" indent="0">
              <a:buFont typeface="Arial"/>
              <a:buNone/>
            </a:pPr>
            <a:endParaRPr lang="en-US" sz="1800" dirty="0">
              <a:solidFill>
                <a:schemeClr val="tx1">
                  <a:lumMod val="65000"/>
                  <a:lumOff val="35000"/>
                </a:schemeClr>
              </a:solidFill>
              <a:latin typeface="Myriad Pro"/>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1214558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22669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u="sng" dirty="0">
                <a:latin typeface="Century Schoolbook" panose="02040604050505020304" pitchFamily="18" charset="0"/>
              </a:rPr>
              <a:t>Matter of Ranco Sand &amp; Stone Corp. v Vecchio</a:t>
            </a:r>
            <a:r>
              <a:rPr lang="en-US" sz="2600" dirty="0">
                <a:latin typeface="Century Schoolbook" panose="02040604050505020304" pitchFamily="18" charset="0"/>
              </a:rPr>
              <a:t>, </a:t>
            </a:r>
            <a:br>
              <a:rPr lang="en-US" sz="2600" dirty="0">
                <a:latin typeface="Century Schoolbook" panose="02040604050505020304" pitchFamily="18" charset="0"/>
              </a:rPr>
            </a:br>
            <a:r>
              <a:rPr lang="en-US" sz="2600" dirty="0">
                <a:latin typeface="Century Schoolbook" panose="02040604050505020304" pitchFamily="18" charset="0"/>
              </a:rPr>
              <a:t>27 NY3d 92 (2016)</a:t>
            </a:r>
          </a:p>
          <a:p>
            <a:pPr marL="0" indent="0">
              <a:buNone/>
            </a:pPr>
            <a:endParaRPr lang="en-US" sz="2800" dirty="0">
              <a:solidFill>
                <a:schemeClr val="tx1">
                  <a:lumMod val="65000"/>
                  <a:lumOff val="35000"/>
                </a:schemeClr>
              </a:solidFill>
              <a:latin typeface="Century Schoolbook" panose="02040604050505020304" pitchFamily="18" charset="0"/>
              <a:cs typeface="Myriad Pro"/>
            </a:endParaRPr>
          </a:p>
          <a:p>
            <a:pPr marL="228600" lvl="0" indent="-228600" defTabSz="914400">
              <a:lnSpc>
                <a:spcPct val="90000"/>
              </a:lnSpc>
              <a:spcBef>
                <a:spcPts val="1000"/>
              </a:spcBef>
              <a:buFont typeface="Arial" panose="020B0604020202020204" pitchFamily="34" charset="0"/>
              <a:buChar char="•"/>
            </a:pPr>
            <a:r>
              <a:rPr lang="en-US" sz="2800" u="sng" dirty="0">
                <a:solidFill>
                  <a:prstClr val="black"/>
                </a:solidFill>
                <a:latin typeface="Century Schoolbook" panose="02040604050505020304" pitchFamily="18" charset="0"/>
              </a:rPr>
              <a:t>Issue</a:t>
            </a:r>
          </a:p>
          <a:p>
            <a:pPr marL="685800" lvl="1" indent="-228600" defTabSz="914400">
              <a:lnSpc>
                <a:spcPct val="90000"/>
              </a:lnSpc>
              <a:spcBef>
                <a:spcPts val="500"/>
              </a:spcBef>
              <a:buFont typeface="Calibri" panose="020F0502020204030204" pitchFamily="34" charset="0"/>
              <a:buChar char="–"/>
            </a:pPr>
            <a:r>
              <a:rPr lang="en-US" sz="2400" dirty="0">
                <a:solidFill>
                  <a:prstClr val="black"/>
                </a:solidFill>
                <a:latin typeface="Century Schoolbook" panose="02040604050505020304" pitchFamily="18" charset="0"/>
              </a:rPr>
              <a:t>Was the Town Board’s adoption of positive declaration a final agency decision subject to review?</a:t>
            </a:r>
          </a:p>
          <a:p>
            <a:pPr marL="228600" lvl="0" indent="-228600" defTabSz="914400">
              <a:lnSpc>
                <a:spcPct val="90000"/>
              </a:lnSpc>
              <a:spcBef>
                <a:spcPts val="1000"/>
              </a:spcBef>
              <a:buFont typeface="Arial" panose="020B0604020202020204" pitchFamily="34" charset="0"/>
              <a:buChar char="•"/>
            </a:pPr>
            <a:r>
              <a:rPr lang="en-US" sz="2800" u="sng" dirty="0">
                <a:solidFill>
                  <a:prstClr val="black"/>
                </a:solidFill>
                <a:latin typeface="Century Schoolbook" panose="02040604050505020304" pitchFamily="18" charset="0"/>
              </a:rPr>
              <a:t>Facts</a:t>
            </a:r>
          </a:p>
          <a:p>
            <a:pPr marL="685800" lvl="1" indent="-228600" defTabSz="914400">
              <a:lnSpc>
                <a:spcPct val="90000"/>
              </a:lnSpc>
              <a:spcBef>
                <a:spcPts val="500"/>
              </a:spcBef>
              <a:buFont typeface="Calibri" panose="020F0502020204030204" pitchFamily="34" charset="0"/>
              <a:buChar char="–"/>
            </a:pPr>
            <a:r>
              <a:rPr lang="en-US" sz="2400" dirty="0">
                <a:solidFill>
                  <a:prstClr val="black"/>
                </a:solidFill>
                <a:latin typeface="Century Schoolbook" panose="02040604050505020304" pitchFamily="18" charset="0"/>
              </a:rPr>
              <a:t>Petitioner operated a nonconforming bus yard and trucking station on its property.</a:t>
            </a:r>
          </a:p>
          <a:p>
            <a:pPr marL="685800" lvl="1" indent="-228600" defTabSz="914400">
              <a:lnSpc>
                <a:spcPct val="90000"/>
              </a:lnSpc>
              <a:spcBef>
                <a:spcPts val="500"/>
              </a:spcBef>
              <a:buFont typeface="Calibri" panose="020F0502020204030204" pitchFamily="34" charset="0"/>
              <a:buChar char="–"/>
            </a:pPr>
            <a:r>
              <a:rPr lang="en-US" sz="2400" dirty="0">
                <a:solidFill>
                  <a:prstClr val="black"/>
                </a:solidFill>
                <a:latin typeface="Century Schoolbook" panose="02040604050505020304" pitchFamily="18" charset="0"/>
              </a:rPr>
              <a:t>In 2002, Petitioner sought to rezone property from residential to heavy industrial use.</a:t>
            </a:r>
          </a:p>
          <a:p>
            <a:pPr marL="685800" lvl="1" indent="-228600" defTabSz="914400">
              <a:lnSpc>
                <a:spcPct val="90000"/>
              </a:lnSpc>
              <a:spcBef>
                <a:spcPts val="500"/>
              </a:spcBef>
              <a:buFont typeface="Calibri" panose="020F0502020204030204" pitchFamily="34" charset="0"/>
              <a:buChar char="–"/>
            </a:pPr>
            <a:r>
              <a:rPr lang="en-US" sz="2400" dirty="0">
                <a:solidFill>
                  <a:prstClr val="black"/>
                </a:solidFill>
                <a:latin typeface="Century Schoolbook" panose="02040604050505020304" pitchFamily="18" charset="0"/>
              </a:rPr>
              <a:t>In 2004, Town Board recommended approval of the application.</a:t>
            </a:r>
          </a:p>
          <a:p>
            <a:pPr marL="685800" lvl="1" indent="-228600" defTabSz="914400">
              <a:lnSpc>
                <a:spcPct val="90000"/>
              </a:lnSpc>
              <a:spcBef>
                <a:spcPts val="500"/>
              </a:spcBef>
              <a:buFont typeface="Calibri" panose="020F0502020204030204" pitchFamily="34" charset="0"/>
              <a:buChar char="–"/>
            </a:pPr>
            <a:r>
              <a:rPr lang="en-US" sz="2400" dirty="0">
                <a:solidFill>
                  <a:prstClr val="black"/>
                </a:solidFill>
                <a:latin typeface="Century Schoolbook" panose="02040604050505020304" pitchFamily="18" charset="0"/>
              </a:rPr>
              <a:t>In 2009, Town Board issued a positive declaration for the proposed rezoning, requiring Petitioner to prepare a DEIS.</a:t>
            </a: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8560745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22669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800" u="sng" dirty="0" err="1">
                <a:latin typeface="Century Schoolbook" panose="02040604050505020304" pitchFamily="18" charset="0"/>
                <a:cs typeface="Times New Roman" panose="02020603050405020304" pitchFamily="18" charset="0"/>
              </a:rPr>
              <a:t>Winterton</a:t>
            </a:r>
            <a:r>
              <a:rPr lang="en-US" sz="1800" u="sng" dirty="0">
                <a:latin typeface="Century Schoolbook" panose="02040604050505020304" pitchFamily="18" charset="0"/>
                <a:cs typeface="Times New Roman" panose="02020603050405020304" pitchFamily="18" charset="0"/>
              </a:rPr>
              <a:t> Props., LLC v. Town of </a:t>
            </a:r>
            <a:r>
              <a:rPr lang="en-US" sz="1800" u="sng" dirty="0" err="1">
                <a:latin typeface="Century Schoolbook" panose="02040604050505020304" pitchFamily="18" charset="0"/>
                <a:cs typeface="Times New Roman" panose="02020603050405020304" pitchFamily="18" charset="0"/>
              </a:rPr>
              <a:t>Mamakating</a:t>
            </a:r>
            <a:r>
              <a:rPr lang="en-US" sz="1800" u="sng" dirty="0">
                <a:latin typeface="Century Schoolbook" panose="02040604050505020304" pitchFamily="18" charset="0"/>
                <a:cs typeface="Times New Roman" panose="02020603050405020304" pitchFamily="18" charset="0"/>
              </a:rPr>
              <a:t> </a:t>
            </a:r>
            <a:r>
              <a:rPr lang="en-US" sz="1800" u="sng" dirty="0" err="1">
                <a:latin typeface="Century Schoolbook" panose="02040604050505020304" pitchFamily="18" charset="0"/>
                <a:cs typeface="Times New Roman" panose="02020603050405020304" pitchFamily="18" charset="0"/>
              </a:rPr>
              <a:t>ZBA</a:t>
            </a:r>
            <a:r>
              <a:rPr lang="en-US" sz="1800" dirty="0">
                <a:latin typeface="Century Schoolbook" panose="02040604050505020304" pitchFamily="18" charset="0"/>
                <a:cs typeface="Times New Roman" panose="02020603050405020304" pitchFamily="18" charset="0"/>
              </a:rPr>
              <a:t>, 132 </a:t>
            </a:r>
            <a:r>
              <a:rPr lang="en-US" sz="1800" dirty="0" err="1">
                <a:latin typeface="Century Schoolbook" panose="02040604050505020304" pitchFamily="18" charset="0"/>
                <a:cs typeface="Times New Roman" panose="02020603050405020304" pitchFamily="18" charset="0"/>
              </a:rPr>
              <a:t>A.D.3d</a:t>
            </a:r>
            <a:r>
              <a:rPr lang="en-US" sz="1800" dirty="0">
                <a:latin typeface="Century Schoolbook" panose="02040604050505020304" pitchFamily="18" charset="0"/>
                <a:cs typeface="Times New Roman" panose="02020603050405020304" pitchFamily="18" charset="0"/>
              </a:rPr>
              <a:t> 1141 (3</a:t>
            </a:r>
            <a:r>
              <a:rPr lang="en-US" sz="1800" baseline="30000" dirty="0">
                <a:latin typeface="Century Schoolbook" panose="02040604050505020304" pitchFamily="18" charset="0"/>
                <a:cs typeface="Times New Roman" panose="02020603050405020304" pitchFamily="18" charset="0"/>
              </a:rPr>
              <a:t>rd</a:t>
            </a:r>
            <a:r>
              <a:rPr lang="en-US" sz="1800" dirty="0">
                <a:latin typeface="Century Schoolbook" panose="02040604050505020304" pitchFamily="18" charset="0"/>
                <a:cs typeface="Times New Roman" panose="02020603050405020304" pitchFamily="18" charset="0"/>
              </a:rPr>
              <a:t> Dep’t 2015) CONT’D</a:t>
            </a:r>
          </a:p>
          <a:p>
            <a:pPr marL="457200" lvl="1" indent="0" algn="just" defTabSz="914400">
              <a:lnSpc>
                <a:spcPct val="90000"/>
              </a:lnSpc>
              <a:spcBef>
                <a:spcPts val="500"/>
              </a:spcBef>
              <a:buNone/>
            </a:pPr>
            <a:endParaRPr lang="en-US" sz="1600" u="sng" dirty="0">
              <a:latin typeface="Century Schoolbook" panose="02040604050505020304" pitchFamily="18" charset="0"/>
              <a:cs typeface="Times New Roman" panose="02020603050405020304" pitchFamily="18" charset="0"/>
            </a:endParaRPr>
          </a:p>
          <a:p>
            <a:pPr marL="230188" indent="-230188"/>
            <a:r>
              <a:rPr lang="en-US" sz="1600" u="sng" dirty="0">
                <a:latin typeface="Century Schoolbook" panose="02040604050505020304" pitchFamily="18" charset="0"/>
                <a:cs typeface="Times New Roman" panose="02020603050405020304" pitchFamily="18" charset="0"/>
              </a:rPr>
              <a:t>Facts &amp; Holding</a:t>
            </a:r>
          </a:p>
          <a:p>
            <a:pPr marL="0" indent="0">
              <a:buNone/>
            </a:pPr>
            <a:endParaRPr lang="en-US" sz="1600" u="sng" dirty="0">
              <a:latin typeface="Century Schoolbook" panose="02040604050505020304" pitchFamily="18" charset="0"/>
              <a:cs typeface="Times New Roman" panose="02020603050405020304" pitchFamily="18" charset="0"/>
            </a:endParaRPr>
          </a:p>
          <a:p>
            <a:pPr lvl="1" algn="just"/>
            <a:r>
              <a:rPr lang="en-US" sz="1600" dirty="0">
                <a:latin typeface="Century Schoolbook" panose="02040604050505020304" pitchFamily="18" charset="0"/>
                <a:cs typeface="Times New Roman" panose="02020603050405020304" pitchFamily="18" charset="0"/>
              </a:rPr>
              <a:t>The Town Code provided that undefined terms shall be defined by their ordinary dictionary meaning.</a:t>
            </a:r>
          </a:p>
          <a:p>
            <a:pPr lvl="1" algn="just"/>
            <a:endParaRPr lang="en-US" sz="1600" dirty="0">
              <a:latin typeface="Century Schoolbook" panose="02040604050505020304" pitchFamily="18" charset="0"/>
              <a:cs typeface="Times New Roman" panose="02020603050405020304" pitchFamily="18" charset="0"/>
            </a:endParaRPr>
          </a:p>
          <a:p>
            <a:pPr lvl="1" algn="just"/>
            <a:r>
              <a:rPr lang="en-US" sz="1600" dirty="0">
                <a:latin typeface="Century Schoolbook" panose="02040604050505020304" pitchFamily="18" charset="0"/>
                <a:cs typeface="Times New Roman" panose="02020603050405020304" pitchFamily="18" charset="0"/>
              </a:rPr>
              <a:t>As such, the Court defined “neighborhood place of worship” as “a building or location set aside in a certain area for any form of religious devotion, ritual or service showing reverence, especially for a divine being or supernatural power”</a:t>
            </a:r>
          </a:p>
          <a:p>
            <a:pPr lvl="1" algn="just"/>
            <a:endParaRPr lang="en-US" sz="1600" dirty="0">
              <a:latin typeface="Century Schoolbook" panose="02040604050505020304" pitchFamily="18" charset="0"/>
              <a:cs typeface="Times New Roman" panose="02020603050405020304" pitchFamily="18" charset="0"/>
            </a:endParaRPr>
          </a:p>
          <a:p>
            <a:pPr lvl="1" algn="just"/>
            <a:r>
              <a:rPr lang="en-US" sz="1600" dirty="0">
                <a:latin typeface="Century Schoolbook" panose="02040604050505020304" pitchFamily="18" charset="0"/>
                <a:cs typeface="Times New Roman" panose="02020603050405020304" pitchFamily="18" charset="0"/>
              </a:rPr>
              <a:t>The Court refused to insert a “communal” requirement in this definition holding that a </a:t>
            </a:r>
            <a:r>
              <a:rPr lang="en-US" sz="1600" dirty="0" err="1">
                <a:latin typeface="Century Schoolbook" panose="02040604050505020304" pitchFamily="18" charset="0"/>
                <a:cs typeface="Times New Roman" panose="02020603050405020304" pitchFamily="18" charset="0"/>
              </a:rPr>
              <a:t>ZBA</a:t>
            </a:r>
            <a:r>
              <a:rPr lang="en-US" sz="1600" dirty="0">
                <a:latin typeface="Century Schoolbook" panose="02040604050505020304" pitchFamily="18" charset="0"/>
                <a:cs typeface="Times New Roman" panose="02020603050405020304" pitchFamily="18" charset="0"/>
              </a:rPr>
              <a:t> “may not insert conditions or criteria into a zoning ordinance governing allowable uses in a zoned district that are not contained in the statutory language adopted.”</a:t>
            </a:r>
          </a:p>
          <a:p>
            <a:pPr lvl="1" algn="just"/>
            <a:endParaRPr lang="en-US" sz="1600" dirty="0">
              <a:latin typeface="Century Schoolbook" panose="02040604050505020304" pitchFamily="18" charset="0"/>
              <a:cs typeface="Times New Roman" panose="02020603050405020304" pitchFamily="18" charset="0"/>
            </a:endParaRPr>
          </a:p>
          <a:p>
            <a:pPr lvl="1" algn="just"/>
            <a:r>
              <a:rPr lang="en-US" sz="1600" dirty="0">
                <a:latin typeface="Century Schoolbook" panose="02040604050505020304" pitchFamily="18" charset="0"/>
                <a:cs typeface="Times New Roman" panose="02020603050405020304" pitchFamily="18" charset="0"/>
              </a:rPr>
              <a:t>The Mikvah thus constituted a “neighborhood place of worship” and was permitted on the property. </a:t>
            </a:r>
          </a:p>
          <a:p>
            <a:pPr lvl="1" algn="just"/>
            <a:endParaRPr lang="en-US" sz="1600" dirty="0">
              <a:latin typeface="Times New Roman" panose="02020603050405020304" pitchFamily="18" charset="0"/>
              <a:cs typeface="Times New Roman" panose="02020603050405020304" pitchFamily="18" charset="0"/>
            </a:endParaRPr>
          </a:p>
          <a:p>
            <a:pPr lvl="1" algn="just"/>
            <a:endParaRPr lang="en-US" sz="1600" dirty="0">
              <a:latin typeface="Times New Roman" panose="02020603050405020304" pitchFamily="18" charset="0"/>
              <a:cs typeface="Times New Roman" panose="02020603050405020304" pitchFamily="18" charset="0"/>
            </a:endParaRPr>
          </a:p>
          <a:p>
            <a:pPr lvl="1" algn="just"/>
            <a:endParaRPr lang="en-US" sz="1600" dirty="0">
              <a:latin typeface="Times New Roman" panose="02020603050405020304" pitchFamily="18" charset="0"/>
              <a:cs typeface="Times New Roman" panose="02020603050405020304" pitchFamily="18" charset="0"/>
            </a:endParaRPr>
          </a:p>
          <a:p>
            <a:pPr lvl="1" algn="just"/>
            <a:endParaRPr lang="en-US" sz="1600" dirty="0">
              <a:latin typeface="Times New Roman" panose="02020603050405020304" pitchFamily="18" charset="0"/>
              <a:cs typeface="Times New Roman" panose="02020603050405020304" pitchFamily="18" charset="0"/>
            </a:endParaRPr>
          </a:p>
          <a:p>
            <a:pPr lvl="1" algn="just"/>
            <a:endParaRPr lang="en-US" sz="1600" dirty="0">
              <a:latin typeface="Times New Roman" panose="02020603050405020304" pitchFamily="18" charset="0"/>
              <a:cs typeface="Times New Roman" panose="02020603050405020304" pitchFamily="18" charset="0"/>
            </a:endParaRPr>
          </a:p>
          <a:p>
            <a:pPr lvl="1" algn="just"/>
            <a:endParaRPr lang="en-US" sz="1600" dirty="0">
              <a:latin typeface="Times New Roman" panose="02020603050405020304" pitchFamily="18" charset="0"/>
              <a:cs typeface="Times New Roman" panose="02020603050405020304" pitchFamily="18" charset="0"/>
            </a:endParaRPr>
          </a:p>
          <a:p>
            <a:pPr marL="457200" lvl="1" indent="0" defTabSz="914400">
              <a:lnSpc>
                <a:spcPct val="90000"/>
              </a:lnSpc>
              <a:spcBef>
                <a:spcPts val="500"/>
              </a:spcBef>
              <a:buNone/>
            </a:pPr>
            <a:endParaRPr lang="en-US" sz="1600" dirty="0">
              <a:latin typeface="Times New Roman" panose="02020603050405020304" pitchFamily="18" charset="0"/>
              <a:cs typeface="Times New Roman" panose="020206030504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457200" lvl="1" indent="0" defTabSz="914400">
              <a:lnSpc>
                <a:spcPct val="90000"/>
              </a:lnSpc>
              <a:spcBef>
                <a:spcPts val="500"/>
              </a:spcBef>
              <a:buNone/>
            </a:pPr>
            <a:endParaRPr lang="en-US" sz="1600" dirty="0">
              <a:solidFill>
                <a:prstClr val="black"/>
              </a:solidFill>
              <a:latin typeface="Century Schoolbook" panose="02040604050505020304" pitchFamily="18" charset="0"/>
            </a:endParaRPr>
          </a:p>
          <a:p>
            <a:pPr marL="0" indent="0">
              <a:buNone/>
            </a:pPr>
            <a:endParaRPr lang="en-US" sz="1800" dirty="0">
              <a:solidFill>
                <a:prstClr val="black"/>
              </a:solidFill>
              <a:latin typeface="Century Schoolbook" panose="02040604050505020304" pitchFamily="18" charset="0"/>
            </a:endParaRPr>
          </a:p>
          <a:p>
            <a:pPr marL="0" indent="0">
              <a:buFont typeface="Arial"/>
              <a:buNone/>
            </a:pPr>
            <a:endParaRPr lang="en-US" sz="1800" dirty="0">
              <a:solidFill>
                <a:schemeClr val="tx1">
                  <a:lumMod val="65000"/>
                  <a:lumOff val="35000"/>
                </a:schemeClr>
              </a:solidFill>
              <a:latin typeface="Myriad Pro"/>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349329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WOH_PPT_SECTION TITLE 2.jpg" descr="/Users/jeanie/Desktop/PROJECTS/WOH/WOH_PPT_SECTION TITLE 2.jpg"/>
          <p:cNvPicPr>
            <a:picLocks noGrp="1" noChangeAspect="1"/>
          </p:cNvPicPr>
          <p:nvPr>
            <p:ph idx="1"/>
          </p:nvPr>
        </p:nvPicPr>
        <p:blipFill rotWithShape="1">
          <a:blip r:embed="rId2" r:link="rId3">
            <a:extLst>
              <a:ext uri="{28A0092B-C50C-407E-A947-70E740481C1C}">
                <a14:useLocalDpi xmlns:a14="http://schemas.microsoft.com/office/drawing/2010/main" val="0"/>
              </a:ext>
            </a:extLst>
          </a:blip>
          <a:srcRect t="40"/>
          <a:stretch>
            <a:fillRect/>
          </a:stretch>
        </p:blipFill>
        <p:spPr>
          <a:xfrm>
            <a:off x="-3626" y="0"/>
            <a:ext cx="9147626" cy="6858000"/>
          </a:xfrm>
        </p:spPr>
      </p:pic>
      <p:sp>
        <p:nvSpPr>
          <p:cNvPr id="6" name="Title 1"/>
          <p:cNvSpPr txBox="1">
            <a:spLocks/>
          </p:cNvSpPr>
          <p:nvPr/>
        </p:nvSpPr>
        <p:spPr>
          <a:xfrm>
            <a:off x="2639296" y="2506461"/>
            <a:ext cx="5608917" cy="1470025"/>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spc="300" dirty="0">
                <a:solidFill>
                  <a:schemeClr val="bg1"/>
                </a:solidFill>
                <a:latin typeface="Myriad Pro"/>
                <a:cs typeface="Myriad Pro"/>
              </a:rPr>
              <a:t>Appellate Division, Fourth Department</a:t>
            </a:r>
          </a:p>
        </p:txBody>
      </p:sp>
      <p:sp>
        <p:nvSpPr>
          <p:cNvPr id="7" name="Subtitle 2"/>
          <p:cNvSpPr txBox="1">
            <a:spLocks/>
          </p:cNvSpPr>
          <p:nvPr/>
        </p:nvSpPr>
        <p:spPr>
          <a:xfrm>
            <a:off x="2556168" y="2957311"/>
            <a:ext cx="5216232" cy="20383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solidFill>
                <a:schemeClr val="bg1">
                  <a:lumMod val="75000"/>
                </a:schemeClr>
              </a:solidFill>
              <a:latin typeface="Myriad Pro"/>
              <a:cs typeface="Myriad Pro"/>
            </a:endParaRPr>
          </a:p>
        </p:txBody>
      </p:sp>
    </p:spTree>
    <p:extLst>
      <p:ext uri="{BB962C8B-B14F-4D97-AF65-F5344CB8AC3E}">
        <p14:creationId xmlns:p14="http://schemas.microsoft.com/office/powerpoint/2010/main" val="3273025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u="sng" dirty="0">
                <a:latin typeface="Century Schoolbook" panose="02040604050505020304" pitchFamily="18" charset="0"/>
              </a:rPr>
              <a:t>Matter of Smoke v Planning Bd. of Town of Greig</a:t>
            </a:r>
            <a:r>
              <a:rPr lang="en-US" sz="3400" dirty="0">
                <a:latin typeface="Century Schoolbook" panose="02040604050505020304" pitchFamily="18" charset="0"/>
              </a:rPr>
              <a:t>, 138 AD3d 1437 (4th Dept 2016)</a:t>
            </a:r>
          </a:p>
          <a:p>
            <a:endParaRPr lang="en-US" dirty="0">
              <a:latin typeface="Century Schoolbook" panose="02040604050505020304" pitchFamily="18" charset="0"/>
            </a:endParaRPr>
          </a:p>
          <a:p>
            <a:r>
              <a:rPr lang="en-US" u="sng" dirty="0">
                <a:latin typeface="Century Schoolbook" panose="02040604050505020304" pitchFamily="18" charset="0"/>
              </a:rPr>
              <a:t>Facts </a:t>
            </a:r>
          </a:p>
          <a:p>
            <a:pPr lvl="1"/>
            <a:r>
              <a:rPr lang="en-US" dirty="0">
                <a:latin typeface="Century Schoolbook" panose="02040604050505020304" pitchFamily="18" charset="0"/>
              </a:rPr>
              <a:t>Petitioners filed an application for a special permit seeking to install an underground pipeline to collect water from the naturally occurring aquifer under their land and store it on another property in the neighboring town for purposes of bulk sale.</a:t>
            </a:r>
          </a:p>
          <a:p>
            <a:pPr lvl="1"/>
            <a:r>
              <a:rPr lang="en-US" dirty="0">
                <a:latin typeface="Century Schoolbook" panose="02040604050505020304" pitchFamily="18" charset="0"/>
              </a:rPr>
              <a:t>The Planning Board granted the special permit with several conditions, one being that “no construction on the pipeline may commence until the use of wells on the other property of the applicants is approved for commercial uses by the [neighboring town].”</a:t>
            </a:r>
          </a:p>
          <a:p>
            <a:pPr lvl="1"/>
            <a:r>
              <a:rPr lang="en-US" dirty="0">
                <a:latin typeface="Century Schoolbook" panose="02040604050505020304" pitchFamily="18" charset="0"/>
              </a:rPr>
              <a:t>Petitioners commenced action seeking declaration that Planning Board was without legal authority to regulate the use of water resources.</a:t>
            </a: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28962046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800" u="sng" dirty="0">
                <a:latin typeface="Century Schoolbook" panose="02040604050505020304" pitchFamily="18" charset="0"/>
              </a:rPr>
              <a:t>Matter of Smoke v Planning Bd. of Town of Greig</a:t>
            </a:r>
            <a:r>
              <a:rPr lang="en-US" sz="3800" dirty="0">
                <a:latin typeface="Century Schoolbook" panose="02040604050505020304" pitchFamily="18" charset="0"/>
              </a:rPr>
              <a:t>, 138 AD3d 1437 (4th Dept 2016)</a:t>
            </a:r>
          </a:p>
          <a:p>
            <a:endParaRPr lang="en-US" dirty="0">
              <a:latin typeface="Century Schoolbook" panose="02040604050505020304" pitchFamily="18" charset="0"/>
            </a:endParaRPr>
          </a:p>
          <a:p>
            <a:r>
              <a:rPr lang="en-US" u="sng" dirty="0">
                <a:latin typeface="Century Schoolbook" panose="02040604050505020304" pitchFamily="18" charset="0"/>
              </a:rPr>
              <a:t>Issue </a:t>
            </a:r>
          </a:p>
          <a:p>
            <a:pPr lvl="1"/>
            <a:r>
              <a:rPr lang="en-US" dirty="0">
                <a:latin typeface="Century Schoolbook" panose="02040604050505020304" pitchFamily="18" charset="0"/>
              </a:rPr>
              <a:t>Does the Planning Board have legal authority to impose the above-stated condition upon Petitioners’ application to construct a water pipeline?</a:t>
            </a:r>
          </a:p>
          <a:p>
            <a:r>
              <a:rPr lang="en-US" u="sng" dirty="0">
                <a:latin typeface="Century Schoolbook" panose="02040604050505020304" pitchFamily="18" charset="0"/>
              </a:rPr>
              <a:t>Holding</a:t>
            </a:r>
          </a:p>
          <a:p>
            <a:pPr lvl="1"/>
            <a:r>
              <a:rPr lang="en-US" dirty="0">
                <a:latin typeface="Century Schoolbook" panose="02040604050505020304" pitchFamily="18" charset="0"/>
              </a:rPr>
              <a:t>The Water Resources Law does not preempt local zoning laws concerning land use, only those local laws that attempt to regulate withdrawals of groundwater.</a:t>
            </a:r>
          </a:p>
          <a:p>
            <a:pPr lvl="1"/>
            <a:r>
              <a:rPr lang="en-US" dirty="0">
                <a:latin typeface="Century Schoolbook" panose="02040604050505020304" pitchFamily="18" charset="0"/>
              </a:rPr>
              <a:t>Here, the condition that Petitioner must first approve its wells for commercial use was a condition that dealt with where in the town such extractions may take place, i.e. commercial versus residential areas.</a:t>
            </a:r>
          </a:p>
          <a:p>
            <a:pPr lvl="1"/>
            <a:r>
              <a:rPr lang="en-US" dirty="0">
                <a:latin typeface="Century Schoolbook" panose="02040604050505020304" pitchFamily="18" charset="0"/>
              </a:rPr>
              <a:t>The condition was an appropriate land use regulation that sought to separate business from nonbusiness uses of property, and did not seek to regulate the actual withdrawal of groundwater.</a:t>
            </a:r>
          </a:p>
          <a:p>
            <a:pPr lvl="1"/>
            <a:r>
              <a:rPr lang="en-US" dirty="0">
                <a:latin typeface="Century Schoolbook" panose="02040604050505020304" pitchFamily="18" charset="0"/>
              </a:rPr>
              <a:t>Thus, the Planning Board’s conditions were appropriate.</a:t>
            </a: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19764808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40553" y="0"/>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u="sng" dirty="0">
                <a:latin typeface="Century Schoolbook" panose="02040604050505020304" pitchFamily="18" charset="0"/>
              </a:rPr>
              <a:t>Matter of Elam Sand &amp; Gravel Corp. v Town of W. Bloomfield</a:t>
            </a:r>
            <a:r>
              <a:rPr lang="en-US" sz="4400" dirty="0">
                <a:latin typeface="Century Schoolbook" panose="02040604050505020304" pitchFamily="18" charset="0"/>
              </a:rPr>
              <a:t>, 140 AD3d 1670 (4th Dept 2016)</a:t>
            </a:r>
          </a:p>
          <a:p>
            <a:endParaRPr lang="en-US" dirty="0">
              <a:latin typeface="Century Schoolbook" panose="02040604050505020304" pitchFamily="18" charset="0"/>
            </a:endParaRPr>
          </a:p>
          <a:p>
            <a:r>
              <a:rPr lang="en-US" sz="3600" u="sng" dirty="0">
                <a:latin typeface="Century Schoolbook" panose="02040604050505020304" pitchFamily="18" charset="0"/>
              </a:rPr>
              <a:t>Facts</a:t>
            </a:r>
            <a:endParaRPr lang="en-US" u="sng" dirty="0">
              <a:latin typeface="Century Schoolbook" panose="02040604050505020304" pitchFamily="18" charset="0"/>
            </a:endParaRPr>
          </a:p>
          <a:p>
            <a:pPr lvl="1"/>
            <a:r>
              <a:rPr lang="en-US" sz="2900" dirty="0">
                <a:latin typeface="Century Schoolbook" panose="02040604050505020304" pitchFamily="18" charset="0"/>
              </a:rPr>
              <a:t>Petitioners filed an application for a special use permit pertaining to proposed mining operations on September 1, 2010.</a:t>
            </a:r>
          </a:p>
          <a:p>
            <a:pPr lvl="1"/>
            <a:r>
              <a:rPr lang="en-US" sz="2900" dirty="0">
                <a:latin typeface="Century Schoolbook" panose="02040604050505020304" pitchFamily="18" charset="0"/>
              </a:rPr>
              <a:t>The Town issued a temporary moratorium on all mining operations on June 8, 2011.</a:t>
            </a:r>
          </a:p>
          <a:p>
            <a:pPr lvl="1"/>
            <a:r>
              <a:rPr lang="en-US" sz="2900" dirty="0">
                <a:latin typeface="Century Schoolbook" panose="02040604050505020304" pitchFamily="18" charset="0"/>
              </a:rPr>
              <a:t>After Petitioners sought court intervention on two occasions, the Planning Board conducted a public hearing on Petitioners’ application on April 26, 2012, but did not issue a final determination.</a:t>
            </a:r>
          </a:p>
          <a:p>
            <a:pPr lvl="1"/>
            <a:r>
              <a:rPr lang="en-US" sz="2900" dirty="0">
                <a:latin typeface="Century Schoolbook" panose="02040604050505020304" pitchFamily="18" charset="0"/>
              </a:rPr>
              <a:t>The Town Board adopted a new zoning law on April 10, 2013 that prohibited mining on Petitioners’ property.</a:t>
            </a:r>
          </a:p>
          <a:p>
            <a:pPr lvl="1"/>
            <a:r>
              <a:rPr lang="en-US" sz="2900" dirty="0">
                <a:latin typeface="Century Schoolbook" panose="02040604050505020304" pitchFamily="18" charset="0"/>
              </a:rPr>
              <a:t>On June 19, 2013 the Planning Board returned Petitioners’ application on the ground that mining was not a permitted use.</a:t>
            </a:r>
          </a:p>
          <a:p>
            <a:pPr lvl="1"/>
            <a:endParaRPr lang="en-US" sz="2900" dirty="0">
              <a:latin typeface="Century Schoolbook" panose="02040604050505020304" pitchFamily="18" charset="0"/>
            </a:endParaRPr>
          </a:p>
          <a:p>
            <a:r>
              <a:rPr lang="en-US" sz="3600" u="sng" dirty="0">
                <a:latin typeface="Century Schoolbook" panose="02040604050505020304" pitchFamily="18" charset="0"/>
              </a:rPr>
              <a:t>Issue</a:t>
            </a:r>
            <a:endParaRPr lang="en-US" u="sng" dirty="0">
              <a:latin typeface="Century Schoolbook" panose="02040604050505020304" pitchFamily="18" charset="0"/>
            </a:endParaRPr>
          </a:p>
          <a:p>
            <a:pPr lvl="1"/>
            <a:r>
              <a:rPr lang="en-US" sz="2900" dirty="0">
                <a:latin typeface="Century Schoolbook" panose="02040604050505020304" pitchFamily="18" charset="0"/>
              </a:rPr>
              <a:t>Should Petitioners have been entitled to the prior zoning scheme pursuant to the special facts exception for its application for a special use permit?</a:t>
            </a:r>
          </a:p>
          <a:p>
            <a:pPr lvl="1"/>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15478682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40553" y="0"/>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u="sng" dirty="0">
                <a:latin typeface="Century Schoolbook" panose="02040604050505020304" pitchFamily="18" charset="0"/>
              </a:rPr>
              <a:t>Matter of Elam Sand &amp; Gravel Corp. v Town of W. Bloomfield</a:t>
            </a:r>
            <a:r>
              <a:rPr lang="en-US" sz="4400" dirty="0">
                <a:latin typeface="Century Schoolbook" panose="02040604050505020304" pitchFamily="18" charset="0"/>
              </a:rPr>
              <a:t>, 140 AD3d 1670 (4th Dept 2016)</a:t>
            </a:r>
          </a:p>
          <a:p>
            <a:endParaRPr lang="en-US" dirty="0">
              <a:latin typeface="Century Schoolbook" panose="02040604050505020304" pitchFamily="18" charset="0"/>
            </a:endParaRPr>
          </a:p>
          <a:p>
            <a:r>
              <a:rPr lang="en-US" sz="3600" u="sng" dirty="0">
                <a:latin typeface="Century Schoolbook" panose="02040604050505020304" pitchFamily="18" charset="0"/>
              </a:rPr>
              <a:t>Holding</a:t>
            </a:r>
            <a:endParaRPr lang="en-US" sz="4200" u="sng" dirty="0">
              <a:latin typeface="Century Schoolbook" panose="02040604050505020304" pitchFamily="18" charset="0"/>
            </a:endParaRPr>
          </a:p>
          <a:p>
            <a:pPr lvl="1"/>
            <a:r>
              <a:rPr lang="en-US" sz="2900" dirty="0">
                <a:latin typeface="Century Schoolbook" panose="02040604050505020304" pitchFamily="18" charset="0"/>
              </a:rPr>
              <a:t>A land use application is generally decided upon the zoning regulation in effect at the time of the final decision on such application.</a:t>
            </a:r>
          </a:p>
          <a:p>
            <a:pPr lvl="1"/>
            <a:r>
              <a:rPr lang="en-US" sz="2900" dirty="0">
                <a:latin typeface="Century Schoolbook" panose="02040604050505020304" pitchFamily="18" charset="0"/>
              </a:rPr>
              <a:t>However, under the special facts exception, where the landowner establishes entitlement as a matter of right to the underlying land use application, the application is determined under the zoning law in effect at the time the application is submitted.</a:t>
            </a:r>
          </a:p>
          <a:p>
            <a:pPr lvl="1"/>
            <a:r>
              <a:rPr lang="en-US" sz="2900" dirty="0">
                <a:latin typeface="Century Schoolbook" panose="02040604050505020304" pitchFamily="18" charset="0"/>
              </a:rPr>
              <a:t>To invoke the special facts exception, the landowner must establish “full compliance with the [zoning] requirements at the time of the application” and that the administrative body engaged in “extensive delays indicative of bade faith,” unjustifiable actions by the municipal officials, or abuse of administrative procedures.</a:t>
            </a:r>
          </a:p>
          <a:p>
            <a:pPr lvl="1"/>
            <a:r>
              <a:rPr lang="en-US" sz="2900" dirty="0">
                <a:latin typeface="Century Schoolbook" panose="02040604050505020304" pitchFamily="18" charset="0"/>
              </a:rPr>
              <a:t>Here, Petitioners sufficiently alleged that the special facts exception should apply to its special use permit due to the Town’s unexplained delay, Petitioners’ multiple requests for judicial intervention, and the Town’s failure to ever make a final determination on Petitioners’ application.</a:t>
            </a:r>
          </a:p>
          <a:p>
            <a:pPr lvl="1"/>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100473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40553" y="0"/>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u="sng" dirty="0">
                <a:latin typeface="Century Schoolbook" panose="02040604050505020304" pitchFamily="18" charset="0"/>
              </a:rPr>
              <a:t>Matter of Pittsford Canalside Props., LLC v Village of Pittsford</a:t>
            </a:r>
            <a:r>
              <a:rPr lang="en-US" sz="4400" dirty="0">
                <a:latin typeface="Century Schoolbook" panose="02040604050505020304" pitchFamily="18" charset="0"/>
              </a:rPr>
              <a:t>, 137 AD3d 1566 (4th Dept 2016)</a:t>
            </a:r>
            <a:endParaRPr lang="en-US" dirty="0">
              <a:latin typeface="Century Schoolbook" panose="02040604050505020304" pitchFamily="18" charset="0"/>
            </a:endParaRPr>
          </a:p>
          <a:p>
            <a:endParaRPr lang="en-US" dirty="0">
              <a:latin typeface="Century Schoolbook" panose="02040604050505020304" pitchFamily="18" charset="0"/>
            </a:endParaRPr>
          </a:p>
          <a:p>
            <a:r>
              <a:rPr lang="en-US" u="sng" dirty="0">
                <a:latin typeface="Century Schoolbook" panose="02040604050505020304" pitchFamily="18" charset="0"/>
              </a:rPr>
              <a:t>Facts</a:t>
            </a:r>
          </a:p>
          <a:p>
            <a:pPr lvl="1"/>
            <a:r>
              <a:rPr lang="en-US" dirty="0">
                <a:latin typeface="Century Schoolbook" panose="02040604050505020304" pitchFamily="18" charset="0"/>
              </a:rPr>
              <a:t>The Village Board of Trustees was designated as lead agency pursuant to SEQRA for Petitioner’s proposed development project.</a:t>
            </a:r>
          </a:p>
          <a:p>
            <a:pPr lvl="1"/>
            <a:r>
              <a:rPr lang="en-US" dirty="0">
                <a:latin typeface="Century Schoolbook" panose="02040604050505020304" pitchFamily="18" charset="0"/>
              </a:rPr>
              <a:t>Following three years of review, the Board of Trustees issued a negative declaration and issued the requisite special permits for Petitioner’s project.</a:t>
            </a:r>
          </a:p>
          <a:p>
            <a:pPr lvl="1"/>
            <a:r>
              <a:rPr lang="en-US" dirty="0">
                <a:latin typeface="Century Schoolbook" panose="02040604050505020304" pitchFamily="18" charset="0"/>
              </a:rPr>
              <a:t>Following the Planning Board’s approval of preliminary site plan approval, the Board of Trustees adopted a resolution rescinding the negative declaration and issuing a positive declaration.</a:t>
            </a:r>
          </a:p>
          <a:p>
            <a:pPr lvl="1"/>
            <a:r>
              <a:rPr lang="en-US" dirty="0">
                <a:latin typeface="Century Schoolbook" panose="02040604050505020304" pitchFamily="18" charset="0"/>
              </a:rPr>
              <a:t>Two of the Board of Trustees members expressed opposition to Petitioner’s project before and after their elections, and prior to the rescission of the negative declaration.</a:t>
            </a:r>
          </a:p>
          <a:p>
            <a:pPr marL="457200" lvl="1" indent="0">
              <a:buNone/>
            </a:pPr>
            <a:endParaRPr lang="en-US" dirty="0">
              <a:latin typeface="Century Schoolbook" panose="02040604050505020304" pitchFamily="18" charset="0"/>
            </a:endParaRPr>
          </a:p>
          <a:p>
            <a:r>
              <a:rPr lang="en-US" u="sng" dirty="0">
                <a:latin typeface="Century Schoolbook" panose="02040604050505020304" pitchFamily="18" charset="0"/>
              </a:rPr>
              <a:t>Issues</a:t>
            </a:r>
          </a:p>
          <a:p>
            <a:pPr lvl="1"/>
            <a:r>
              <a:rPr lang="en-US" dirty="0">
                <a:latin typeface="Century Schoolbook" panose="02040604050505020304" pitchFamily="18" charset="0"/>
              </a:rPr>
              <a:t>Did the Board of Trustees members have a conflict of interest disqualifying them from participating in deliberations on Petitioner’s project?</a:t>
            </a:r>
          </a:p>
          <a:p>
            <a:pPr lvl="1"/>
            <a:r>
              <a:rPr lang="en-US" dirty="0">
                <a:latin typeface="Century Schoolbook" panose="02040604050505020304" pitchFamily="18" charset="0"/>
              </a:rPr>
              <a:t>Did the Board of Trustees have the authority to withdraw its negative declaration and issue a positive declaration?</a:t>
            </a:r>
          </a:p>
          <a:p>
            <a:pPr lvl="1"/>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4344559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40553" y="0"/>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u="sng" dirty="0">
                <a:latin typeface="Century Schoolbook" panose="02040604050505020304" pitchFamily="18" charset="0"/>
              </a:rPr>
              <a:t>Matter of Pittsford Canalside Props., LLC v Village of Pittsford</a:t>
            </a:r>
            <a:r>
              <a:rPr lang="en-US" sz="3400" dirty="0">
                <a:latin typeface="Century Schoolbook" panose="02040604050505020304" pitchFamily="18" charset="0"/>
              </a:rPr>
              <a:t>, 137 AD3d 1566 (4th Dept 2016)</a:t>
            </a:r>
          </a:p>
          <a:p>
            <a:endParaRPr lang="en-US" dirty="0">
              <a:latin typeface="Century Schoolbook" panose="02040604050505020304" pitchFamily="18" charset="0"/>
            </a:endParaRPr>
          </a:p>
          <a:p>
            <a:r>
              <a:rPr lang="en-US" u="sng" dirty="0">
                <a:latin typeface="Century Schoolbook" panose="02040604050505020304" pitchFamily="18" charset="0"/>
              </a:rPr>
              <a:t>Holding</a:t>
            </a:r>
          </a:p>
          <a:p>
            <a:pPr lvl="1"/>
            <a:r>
              <a:rPr lang="en-US" dirty="0">
                <a:latin typeface="Century Schoolbook" panose="02040604050505020304" pitchFamily="18" charset="0"/>
              </a:rPr>
              <a:t>The Board of Trustees’ public statements concerning Petitioner’s proposed project were simply the expressions of opinion on matters of public concern.</a:t>
            </a:r>
          </a:p>
          <a:p>
            <a:pPr lvl="1"/>
            <a:r>
              <a:rPr lang="en-US" dirty="0">
                <a:latin typeface="Century Schoolbook" panose="02040604050505020304" pitchFamily="18" charset="0"/>
              </a:rPr>
              <a:t>Such opinions do not amount to a conflict of interest, and the Board members were not disqualified from considering Petitioner’s application.</a:t>
            </a:r>
          </a:p>
          <a:p>
            <a:pPr lvl="1"/>
            <a:r>
              <a:rPr lang="en-US" dirty="0">
                <a:latin typeface="Century Schoolbook" panose="02040604050505020304" pitchFamily="18" charset="0"/>
              </a:rPr>
              <a:t>The Board of Trustees was only authorized to rescind its negative declaration “prior to its decision to undertake, fund, or approve an action.”</a:t>
            </a:r>
          </a:p>
          <a:p>
            <a:pPr lvl="1"/>
            <a:r>
              <a:rPr lang="en-US" dirty="0">
                <a:latin typeface="Century Schoolbook" panose="02040604050505020304" pitchFamily="18" charset="0"/>
              </a:rPr>
              <a:t>The Board of Trustees officially approved the action when it issued the requisite special permits, thus it could not thereafter rescind its negative declaration and its decision to do so was annulled.</a:t>
            </a:r>
          </a:p>
          <a:p>
            <a:pPr lvl="1"/>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8322495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40553" y="0"/>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u="sng" dirty="0">
                <a:latin typeface="Century Schoolbook" panose="02040604050505020304" pitchFamily="18" charset="0"/>
              </a:rPr>
              <a:t>Matter of Wellsville Citizens for Responsible Dev., Inc. v Wal-Mart Stores, Inc.</a:t>
            </a:r>
            <a:r>
              <a:rPr lang="en-US" sz="2400" dirty="0">
                <a:latin typeface="Century Schoolbook" panose="02040604050505020304" pitchFamily="18" charset="0"/>
              </a:rPr>
              <a:t>, 140 AD3d 1767 </a:t>
            </a:r>
            <a:br>
              <a:rPr lang="en-US" sz="2400" dirty="0">
                <a:latin typeface="Century Schoolbook" panose="02040604050505020304" pitchFamily="18" charset="0"/>
              </a:rPr>
            </a:br>
            <a:r>
              <a:rPr lang="en-US" sz="2400" dirty="0">
                <a:latin typeface="Century Schoolbook" panose="02040604050505020304" pitchFamily="18" charset="0"/>
              </a:rPr>
              <a:t>(4th Dept 2016)</a:t>
            </a:r>
          </a:p>
          <a:p>
            <a:pPr marL="0" indent="0">
              <a:buNone/>
            </a:pPr>
            <a:endParaRPr lang="en-US" sz="3600" dirty="0">
              <a:solidFill>
                <a:schemeClr val="tx1">
                  <a:lumMod val="65000"/>
                  <a:lumOff val="35000"/>
                </a:schemeClr>
              </a:solidFill>
              <a:latin typeface="Century Schoolbook" panose="02040604050505020304" pitchFamily="18" charset="0"/>
              <a:cs typeface="Myriad Pro"/>
            </a:endParaRPr>
          </a:p>
          <a:p>
            <a:r>
              <a:rPr lang="en-US" sz="2000" u="sng" dirty="0">
                <a:latin typeface="Century Schoolbook" panose="02040604050505020304" pitchFamily="18" charset="0"/>
              </a:rPr>
              <a:t>Facts</a:t>
            </a:r>
          </a:p>
          <a:p>
            <a:pPr lvl="1"/>
            <a:r>
              <a:rPr lang="en-US" sz="1800" dirty="0">
                <a:latin typeface="Century Schoolbook" panose="02040604050505020304" pitchFamily="18" charset="0"/>
              </a:rPr>
              <a:t>Town Board, acting as lead agency for SEQRA review, issued a negative declaration for a proposed Wal-Mart Supercenter construction project.</a:t>
            </a:r>
          </a:p>
          <a:p>
            <a:pPr lvl="1"/>
            <a:endParaRPr lang="en-US" sz="1800" dirty="0">
              <a:latin typeface="Century Schoolbook" panose="02040604050505020304" pitchFamily="18" charset="0"/>
            </a:endParaRPr>
          </a:p>
          <a:p>
            <a:r>
              <a:rPr lang="en-US" sz="2000" u="sng" dirty="0">
                <a:latin typeface="Century Schoolbook" panose="02040604050505020304" pitchFamily="18" charset="0"/>
              </a:rPr>
              <a:t>Issue</a:t>
            </a:r>
          </a:p>
          <a:p>
            <a:pPr lvl="1"/>
            <a:r>
              <a:rPr lang="en-US" sz="1800" dirty="0">
                <a:latin typeface="Century Schoolbook" panose="02040604050505020304" pitchFamily="18" charset="0"/>
              </a:rPr>
              <a:t>Did the Town Board take the requisite “hard look” at the proposed action?</a:t>
            </a: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28937050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40553" y="0"/>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6000" u="sng" dirty="0">
                <a:latin typeface="Century Schoolbook" panose="02040604050505020304" pitchFamily="18" charset="0"/>
              </a:rPr>
              <a:t>Matter of Wellsville Citizens for Responsible Dev., Inc. v Wal-Mart Stores, Inc.</a:t>
            </a:r>
            <a:r>
              <a:rPr lang="en-US" sz="6000" dirty="0">
                <a:latin typeface="Century Schoolbook" panose="02040604050505020304" pitchFamily="18" charset="0"/>
              </a:rPr>
              <a:t>, 140 AD3d 1767 </a:t>
            </a:r>
            <a:br>
              <a:rPr lang="en-US" sz="6000" dirty="0">
                <a:latin typeface="Century Schoolbook" panose="02040604050505020304" pitchFamily="18" charset="0"/>
              </a:rPr>
            </a:br>
            <a:r>
              <a:rPr lang="en-US" sz="6000" dirty="0">
                <a:latin typeface="Century Schoolbook" panose="02040604050505020304" pitchFamily="18" charset="0"/>
              </a:rPr>
              <a:t>(4th Dept 2016)</a:t>
            </a:r>
          </a:p>
          <a:p>
            <a:pPr marL="0" indent="0">
              <a:buNone/>
            </a:pPr>
            <a:endParaRPr lang="en-US" sz="3600" dirty="0">
              <a:solidFill>
                <a:schemeClr val="tx1">
                  <a:lumMod val="65000"/>
                  <a:lumOff val="35000"/>
                </a:schemeClr>
              </a:solidFill>
              <a:latin typeface="Century Schoolbook" panose="02040604050505020304" pitchFamily="18" charset="0"/>
              <a:cs typeface="Myriad Pro"/>
            </a:endParaRPr>
          </a:p>
          <a:p>
            <a:r>
              <a:rPr lang="en-US" sz="4200" u="sng" dirty="0">
                <a:latin typeface="Century Schoolbook" panose="02040604050505020304" pitchFamily="18" charset="0"/>
              </a:rPr>
              <a:t>Holding </a:t>
            </a:r>
            <a:endParaRPr lang="en-US" sz="4200" u="sng" dirty="0">
              <a:solidFill>
                <a:srgbClr val="FF0000"/>
              </a:solidFill>
              <a:latin typeface="Century Schoolbook" panose="02040604050505020304" pitchFamily="18" charset="0"/>
            </a:endParaRPr>
          </a:p>
          <a:p>
            <a:pPr lvl="1"/>
            <a:r>
              <a:rPr lang="en-US" sz="3400" dirty="0">
                <a:latin typeface="Century Schoolbook" panose="02040604050505020304" pitchFamily="18" charset="0"/>
              </a:rPr>
              <a:t>The Town Board did not properly consider the impact of the project on wildlife, the community character, and surface water impacts.</a:t>
            </a:r>
          </a:p>
          <a:p>
            <a:pPr lvl="1"/>
            <a:r>
              <a:rPr lang="en-US" sz="3400" dirty="0">
                <a:latin typeface="Century Schoolbook" panose="02040604050505020304" pitchFamily="18" charset="0"/>
              </a:rPr>
              <a:t>The Town Board was made aware that birds listed as “threatened” and of “special concern” by the New York DEC, and listed on a “watch list” by the New York Natural Heritage Program (“NHP”), had been spotted on the project site.</a:t>
            </a:r>
          </a:p>
          <a:p>
            <a:pPr lvl="1"/>
            <a:r>
              <a:rPr lang="en-US" sz="3400" dirty="0">
                <a:latin typeface="Century Schoolbook" panose="02040604050505020304" pitchFamily="18" charset="0"/>
              </a:rPr>
              <a:t>Despite this notice, the Town Board merely relied on letters from the NHP and U.S. Fish and Wildlife Service indicating that those agencies did not have any records of any endangered or threatened species on the project site.  The Town Board did not conduct any further review or request any on-site surveys prior to issuing the negative declaration.</a:t>
            </a:r>
          </a:p>
          <a:p>
            <a:pPr lvl="1"/>
            <a:r>
              <a:rPr lang="en-US" sz="3400" dirty="0">
                <a:latin typeface="Century Schoolbook" panose="02040604050505020304" pitchFamily="18" charset="0"/>
              </a:rPr>
              <a:t>The Town Board also failed to take a “hard look” at the surface water impacts; while it considered surface water impacts relating to the footprint of the Wal-Mart store, the proposed project also provided for the reconstruction of four holes of an adjacent golf course and the surface water studies submitted to the Town Board did not include potential surface water impacts from the golf course reconstruction.</a:t>
            </a:r>
          </a:p>
          <a:p>
            <a:pPr lvl="1"/>
            <a:r>
              <a:rPr lang="en-US" sz="3400" dirty="0">
                <a:latin typeface="Century Schoolbook" panose="02040604050505020304" pitchFamily="18" charset="0"/>
              </a:rPr>
              <a:t>Lastly, the Town Board’s negative declaration must be annulled because there was no evidence in the record that it considered the impact of the project on the community character of the village.</a:t>
            </a: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1611641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22669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u="sng" dirty="0">
                <a:latin typeface="Century Schoolbook" panose="02040604050505020304" pitchFamily="18" charset="0"/>
              </a:rPr>
              <a:t>Matter of Ranco Sand &amp; Stone Corp. v Vecchio</a:t>
            </a:r>
            <a:r>
              <a:rPr lang="en-US" sz="3400" dirty="0">
                <a:latin typeface="Century Schoolbook" panose="02040604050505020304" pitchFamily="18" charset="0"/>
              </a:rPr>
              <a:t>, </a:t>
            </a:r>
            <a:br>
              <a:rPr lang="en-US" sz="3400" dirty="0">
                <a:latin typeface="Century Schoolbook" panose="02040604050505020304" pitchFamily="18" charset="0"/>
              </a:rPr>
            </a:br>
            <a:r>
              <a:rPr lang="en-US" sz="3400" dirty="0">
                <a:latin typeface="Century Schoolbook" panose="02040604050505020304" pitchFamily="18" charset="0"/>
              </a:rPr>
              <a:t>27 NY3d 92 (2016)</a:t>
            </a:r>
          </a:p>
          <a:p>
            <a:pPr marL="0" indent="0">
              <a:buNone/>
            </a:pPr>
            <a:endParaRPr lang="en-US" sz="2800" dirty="0">
              <a:solidFill>
                <a:schemeClr val="tx1">
                  <a:lumMod val="65000"/>
                  <a:lumOff val="35000"/>
                </a:schemeClr>
              </a:solidFill>
              <a:latin typeface="Century Schoolbook" panose="02040604050505020304" pitchFamily="18" charset="0"/>
              <a:cs typeface="Myriad Pro"/>
            </a:endParaRPr>
          </a:p>
          <a:p>
            <a:pPr marL="228600" lvl="0" indent="-228600" defTabSz="914400">
              <a:lnSpc>
                <a:spcPct val="90000"/>
              </a:lnSpc>
              <a:spcBef>
                <a:spcPts val="1000"/>
              </a:spcBef>
              <a:buFont typeface="Arial" panose="020B0604020202020204" pitchFamily="34" charset="0"/>
              <a:buChar char="•"/>
            </a:pPr>
            <a:r>
              <a:rPr lang="en-US" sz="2800" u="sng" dirty="0">
                <a:solidFill>
                  <a:prstClr val="black"/>
                </a:solidFill>
                <a:latin typeface="Century Schoolbook" panose="02040604050505020304" pitchFamily="18" charset="0"/>
              </a:rPr>
              <a:t>Holding </a:t>
            </a:r>
            <a:endParaRPr lang="en-US" sz="2800" u="sng" dirty="0">
              <a:solidFill>
                <a:srgbClr val="FF0000"/>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r>
              <a:rPr lang="en-US" sz="2600" dirty="0">
                <a:solidFill>
                  <a:prstClr val="black"/>
                </a:solidFill>
                <a:latin typeface="Century Schoolbook" panose="02040604050505020304" pitchFamily="18" charset="0"/>
              </a:rPr>
              <a:t>A positive declaration is ripe for review when (1) it imposes an obligation, denies a right, or fixes some legal relationship as a consummation of the administrative process, and (2) the apparent harm inflicted by the action may not be prevented or ameliorated by further administrative action available to the party.</a:t>
            </a:r>
          </a:p>
          <a:p>
            <a:pPr marL="685800" lvl="1" indent="-228600" defTabSz="914400">
              <a:lnSpc>
                <a:spcPct val="90000"/>
              </a:lnSpc>
              <a:spcBef>
                <a:spcPts val="500"/>
              </a:spcBef>
              <a:buFont typeface="Calibri" panose="020F0502020204030204" pitchFamily="34" charset="0"/>
              <a:buChar char="–"/>
            </a:pPr>
            <a:r>
              <a:rPr lang="en-US" sz="2600" dirty="0">
                <a:solidFill>
                  <a:prstClr val="black"/>
                </a:solidFill>
                <a:latin typeface="Century Schoolbook" panose="02040604050505020304" pitchFamily="18" charset="0"/>
              </a:rPr>
              <a:t>The requirement to prepare a DEIS fulfilled the first requirement since it imposed a significant financial burden.</a:t>
            </a:r>
          </a:p>
          <a:p>
            <a:pPr marL="685800" lvl="1" indent="-228600" defTabSz="914400">
              <a:lnSpc>
                <a:spcPct val="90000"/>
              </a:lnSpc>
              <a:spcBef>
                <a:spcPts val="500"/>
              </a:spcBef>
              <a:buFont typeface="Calibri" panose="020F0502020204030204" pitchFamily="34" charset="0"/>
              <a:buChar char="–"/>
            </a:pPr>
            <a:r>
              <a:rPr lang="en-US" sz="2600" dirty="0">
                <a:solidFill>
                  <a:prstClr val="black"/>
                </a:solidFill>
                <a:latin typeface="Century Schoolbook" panose="02040604050505020304" pitchFamily="18" charset="0"/>
              </a:rPr>
              <a:t>The second prong was not satisfied since Petitioner would be able to challenge the final decision if its application was denied after full SEQRA review.</a:t>
            </a:r>
          </a:p>
          <a:p>
            <a:pPr marL="685800" lvl="1" indent="-228600" defTabSz="914400">
              <a:lnSpc>
                <a:spcPct val="90000"/>
              </a:lnSpc>
              <a:spcBef>
                <a:spcPts val="500"/>
              </a:spcBef>
              <a:buFont typeface="Calibri" panose="020F0502020204030204" pitchFamily="34" charset="0"/>
              <a:buChar char="–"/>
            </a:pPr>
            <a:r>
              <a:rPr lang="en-US" sz="2600" dirty="0">
                <a:solidFill>
                  <a:prstClr val="black"/>
                </a:solidFill>
                <a:latin typeface="Century Schoolbook" panose="02040604050505020304" pitchFamily="18" charset="0"/>
              </a:rPr>
              <a:t>Positive declarations requiring completion of a DEIS are only ripe for review when, </a:t>
            </a:r>
            <a:r>
              <a:rPr lang="en-US" sz="2600" i="1" dirty="0">
                <a:solidFill>
                  <a:prstClr val="black"/>
                </a:solidFill>
                <a:latin typeface="Century Schoolbook" panose="02040604050505020304" pitchFamily="18" charset="0"/>
              </a:rPr>
              <a:t>inter alia</a:t>
            </a:r>
            <a:r>
              <a:rPr lang="en-US" sz="2600" dirty="0">
                <a:solidFill>
                  <a:prstClr val="black"/>
                </a:solidFill>
                <a:latin typeface="Century Schoolbook" panose="02040604050505020304" pitchFamily="18" charset="0"/>
              </a:rPr>
              <a:t>, (1) the administrative agency is not empowered to serve as lead agency, (2) the proposed action is not subject to SEQRA, or (3) where there has been a prior negative declaration.</a:t>
            </a: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38268599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u="sng" dirty="0">
                <a:latin typeface="Century Schoolbook" panose="02040604050505020304" pitchFamily="18" charset="0"/>
              </a:rPr>
              <a:t>Miranda Holdings, Inc. v Town Bd. of Town of Orchard Park</a:t>
            </a:r>
            <a:r>
              <a:rPr lang="en-US" sz="2400" dirty="0">
                <a:latin typeface="Century Schoolbook" panose="02040604050505020304" pitchFamily="18" charset="0"/>
              </a:rPr>
              <a:t>, __ AD3d __, </a:t>
            </a:r>
            <a:r>
              <a:rPr lang="da-DK" sz="2400" dirty="0">
                <a:latin typeface="Century Schoolbook" panose="02040604050505020304" pitchFamily="18" charset="0"/>
              </a:rPr>
              <a:t>2017 NY Slip Op 05554</a:t>
            </a:r>
            <a:r>
              <a:rPr lang="en-US" sz="2400" dirty="0">
                <a:latin typeface="Century Schoolbook" panose="02040604050505020304" pitchFamily="18" charset="0"/>
              </a:rPr>
              <a:t> (4th Dept July 7, 2017)</a:t>
            </a:r>
          </a:p>
          <a:p>
            <a:pPr marL="0" indent="0">
              <a:buNone/>
            </a:pPr>
            <a:endParaRPr lang="en-US" sz="1200" dirty="0">
              <a:solidFill>
                <a:schemeClr val="tx1">
                  <a:lumMod val="65000"/>
                  <a:lumOff val="35000"/>
                </a:schemeClr>
              </a:solidFill>
              <a:latin typeface="Century Schoolbook" panose="02040604050505020304" pitchFamily="18" charset="0"/>
              <a:cs typeface="Myriad Pro"/>
            </a:endParaRPr>
          </a:p>
          <a:p>
            <a:pPr marL="228600" lvl="0" indent="-228600" defTabSz="914400">
              <a:lnSpc>
                <a:spcPct val="90000"/>
              </a:lnSpc>
              <a:spcBef>
                <a:spcPts val="1000"/>
              </a:spcBef>
              <a:buFont typeface="Arial" panose="020B0604020202020204" pitchFamily="34" charset="0"/>
              <a:buChar char="•"/>
            </a:pPr>
            <a:r>
              <a:rPr lang="en-US" sz="2800" u="sng" dirty="0">
                <a:solidFill>
                  <a:prstClr val="black"/>
                </a:solidFill>
                <a:latin typeface="Century Schoolbook" panose="02040604050505020304" pitchFamily="18" charset="0"/>
              </a:rPr>
              <a:t>Facts </a:t>
            </a:r>
            <a:endParaRPr lang="en-US" sz="2800" u="sng" dirty="0">
              <a:solidFill>
                <a:srgbClr val="FF0000"/>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r>
              <a:rPr lang="en-US" sz="1800" dirty="0">
                <a:latin typeface="Century Schoolbook" panose="02040604050505020304" pitchFamily="18" charset="0"/>
                <a:cs typeface="Myriad Pro"/>
              </a:rPr>
              <a:t>Developer wanted to build a Tim Horton’s with a drive-through window.  Town Board, as SEQRA lead agency, designated the action as “Unlisted,” and requested preparation of a DEIS.</a:t>
            </a:r>
          </a:p>
          <a:p>
            <a:pPr marL="685800" lvl="1" indent="-228600" defTabSz="914400">
              <a:lnSpc>
                <a:spcPct val="90000"/>
              </a:lnSpc>
              <a:spcBef>
                <a:spcPts val="500"/>
              </a:spcBef>
              <a:buFont typeface="Calibri" panose="020F0502020204030204" pitchFamily="34" charset="0"/>
              <a:buChar char="–"/>
            </a:pPr>
            <a:r>
              <a:rPr lang="en-US" sz="1800" dirty="0">
                <a:latin typeface="Century Schoolbook" panose="02040604050505020304" pitchFamily="18" charset="0"/>
                <a:cs typeface="Myriad Pro"/>
              </a:rPr>
              <a:t>Developer revised the site plan an asked for a reclassification to a Type II action.</a:t>
            </a:r>
          </a:p>
          <a:p>
            <a:pPr marL="685800" lvl="1" indent="-228600" defTabSz="914400">
              <a:lnSpc>
                <a:spcPct val="90000"/>
              </a:lnSpc>
              <a:spcBef>
                <a:spcPts val="500"/>
              </a:spcBef>
              <a:buFont typeface="Calibri" panose="020F0502020204030204" pitchFamily="34" charset="0"/>
              <a:buChar char="–"/>
            </a:pPr>
            <a:r>
              <a:rPr lang="en-US" sz="1800" dirty="0">
                <a:latin typeface="Century Schoolbook" panose="02040604050505020304" pitchFamily="18" charset="0"/>
                <a:cs typeface="Myriad Pro"/>
              </a:rPr>
              <a:t>Town Board adopted a local law that required classification of actions involving drive-through windows as Type I, and denied developer’s request to reclassify the action to Type II</a:t>
            </a:r>
          </a:p>
          <a:p>
            <a:pPr marL="685800" lvl="1" indent="-228600" defTabSz="914400">
              <a:lnSpc>
                <a:spcPct val="90000"/>
              </a:lnSpc>
              <a:spcBef>
                <a:spcPts val="500"/>
              </a:spcBef>
              <a:buFont typeface="Calibri" panose="020F0502020204030204" pitchFamily="34" charset="0"/>
              <a:buChar char="–"/>
            </a:pPr>
            <a:r>
              <a:rPr lang="en-US" sz="1800" dirty="0">
                <a:latin typeface="Century Schoolbook" panose="02040604050505020304" pitchFamily="18" charset="0"/>
                <a:cs typeface="Myriad Pro"/>
              </a:rPr>
              <a:t>Supreme Court annulled the local law and declared the action Type II</a:t>
            </a:r>
          </a:p>
          <a:p>
            <a:pPr marL="685800" lvl="1" indent="-228600" defTabSz="914400">
              <a:lnSpc>
                <a:spcPct val="90000"/>
              </a:lnSpc>
              <a:spcBef>
                <a:spcPts val="500"/>
              </a:spcBef>
              <a:buFont typeface="Calibri" panose="020F0502020204030204" pitchFamily="34" charset="0"/>
              <a:buChar char="–"/>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8369441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u="sng" dirty="0">
                <a:latin typeface="Century Schoolbook" panose="02040604050505020304" pitchFamily="18" charset="0"/>
              </a:rPr>
              <a:t>Miranda Holdings, Inc. v Town Bd. of Town of Orchard Park</a:t>
            </a:r>
            <a:r>
              <a:rPr lang="en-US" sz="2400" dirty="0">
                <a:latin typeface="Century Schoolbook" panose="02040604050505020304" pitchFamily="18" charset="0"/>
              </a:rPr>
              <a:t>, __ AD3d __, </a:t>
            </a:r>
            <a:r>
              <a:rPr lang="da-DK" sz="2400" dirty="0">
                <a:latin typeface="Century Schoolbook" panose="02040604050505020304" pitchFamily="18" charset="0"/>
              </a:rPr>
              <a:t>2017 NY Slip Op 05554</a:t>
            </a:r>
            <a:r>
              <a:rPr lang="en-US" sz="2400" dirty="0">
                <a:latin typeface="Century Schoolbook" panose="02040604050505020304" pitchFamily="18" charset="0"/>
              </a:rPr>
              <a:t> (4th Dept July 7, 2017)</a:t>
            </a:r>
          </a:p>
          <a:p>
            <a:pPr marL="0" indent="0">
              <a:buNone/>
            </a:pPr>
            <a:endParaRPr lang="en-US" sz="1200" dirty="0">
              <a:solidFill>
                <a:schemeClr val="tx1">
                  <a:lumMod val="65000"/>
                  <a:lumOff val="35000"/>
                </a:schemeClr>
              </a:solidFill>
              <a:latin typeface="Century Schoolbook" panose="02040604050505020304" pitchFamily="18" charset="0"/>
              <a:cs typeface="Myriad Pro"/>
            </a:endParaRPr>
          </a:p>
          <a:p>
            <a:pPr marL="228600" lvl="0" indent="-228600" defTabSz="914400">
              <a:lnSpc>
                <a:spcPct val="90000"/>
              </a:lnSpc>
              <a:spcBef>
                <a:spcPts val="1000"/>
              </a:spcBef>
              <a:buFont typeface="Arial" panose="020B0604020202020204" pitchFamily="34" charset="0"/>
              <a:buChar char="•"/>
            </a:pPr>
            <a:r>
              <a:rPr lang="en-US" sz="2800" u="sng" dirty="0">
                <a:solidFill>
                  <a:prstClr val="black"/>
                </a:solidFill>
                <a:latin typeface="Century Schoolbook" panose="02040604050505020304" pitchFamily="18" charset="0"/>
              </a:rPr>
              <a:t>Holding </a:t>
            </a:r>
            <a:endParaRPr lang="en-US" sz="2800" u="sng" dirty="0">
              <a:solidFill>
                <a:srgbClr val="FF0000"/>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r>
              <a:rPr lang="en-US" sz="1800" dirty="0">
                <a:latin typeface="Century Schoolbook" panose="02040604050505020304" pitchFamily="18" charset="0"/>
                <a:cs typeface="Myriad Pro"/>
              </a:rPr>
              <a:t>In contrast to </a:t>
            </a:r>
            <a:r>
              <a:rPr lang="en-US" sz="1800" i="1" dirty="0">
                <a:latin typeface="Century Schoolbook" panose="02040604050505020304" pitchFamily="18" charset="0"/>
                <a:cs typeface="Myriad Pro"/>
              </a:rPr>
              <a:t>Ranco Sand</a:t>
            </a:r>
            <a:r>
              <a:rPr lang="en-US" sz="1800" dirty="0">
                <a:latin typeface="Century Schoolbook" panose="02040604050505020304" pitchFamily="18" charset="0"/>
                <a:cs typeface="Myriad Pro"/>
              </a:rPr>
              <a:t>, challenge was ripe because timely challenge to local law requiring designation of project as Type I</a:t>
            </a:r>
          </a:p>
          <a:p>
            <a:pPr marL="685800" lvl="1" indent="-228600" defTabSz="914400">
              <a:lnSpc>
                <a:spcPct val="90000"/>
              </a:lnSpc>
              <a:spcBef>
                <a:spcPts val="500"/>
              </a:spcBef>
              <a:buFont typeface="Calibri" panose="020F0502020204030204" pitchFamily="34" charset="0"/>
              <a:buChar char="–"/>
            </a:pPr>
            <a:r>
              <a:rPr lang="en-US" sz="1800" dirty="0">
                <a:latin typeface="Century Schoolbook" panose="02040604050505020304" pitchFamily="18" charset="0"/>
                <a:cs typeface="Myriad Pro"/>
              </a:rPr>
              <a:t>Court invalidated local law because “the Department of Environmental Conservation contemplated restaurants with drive-through windows as Type II actions when it promulgated that regulation” and annulled the classification of the project as a Type I action</a:t>
            </a:r>
          </a:p>
          <a:p>
            <a:pPr marL="685800" lvl="1" indent="-228600" defTabSz="914400">
              <a:lnSpc>
                <a:spcPct val="90000"/>
              </a:lnSpc>
              <a:spcBef>
                <a:spcPts val="500"/>
              </a:spcBef>
              <a:buFont typeface="Calibri" panose="020F0502020204030204" pitchFamily="34" charset="0"/>
              <a:buChar char="–"/>
            </a:pPr>
            <a:r>
              <a:rPr lang="en-US" sz="1800" dirty="0">
                <a:latin typeface="Century Schoolbook" panose="02040604050505020304" pitchFamily="18" charset="0"/>
                <a:cs typeface="Myriad Pro"/>
              </a:rPr>
              <a:t>But the Court declined to declare that the project actually was a Type II action without the Town Board first reviewing the matter again</a:t>
            </a:r>
          </a:p>
          <a:p>
            <a:pPr marL="457200" lvl="1" indent="0" defTabSz="914400">
              <a:lnSpc>
                <a:spcPct val="90000"/>
              </a:lnSpc>
              <a:spcBef>
                <a:spcPts val="500"/>
              </a:spcBef>
              <a:buNone/>
            </a:pPr>
            <a:endParaRPr lang="en-US" sz="1800" dirty="0">
              <a:solidFill>
                <a:schemeClr val="tx1">
                  <a:lumMod val="65000"/>
                  <a:lumOff val="35000"/>
                </a:schemeClr>
              </a:solidFill>
              <a:latin typeface="Century Schoolbook" panose="02040604050505020304" pitchFamily="18" charset="0"/>
              <a:cs typeface="Myriad Pro"/>
            </a:endParaRPr>
          </a:p>
          <a:p>
            <a:pPr marL="685800" lvl="1" indent="-228600" defTabSz="914400">
              <a:lnSpc>
                <a:spcPct val="90000"/>
              </a:lnSpc>
              <a:spcBef>
                <a:spcPts val="500"/>
              </a:spcBef>
              <a:buFont typeface="Calibri" panose="020F0502020204030204" pitchFamily="34" charset="0"/>
              <a:buChar char="–"/>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41475077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800" u="sng" dirty="0">
                <a:solidFill>
                  <a:prstClr val="black"/>
                </a:solidFill>
                <a:latin typeface="Century Schoolbook" panose="02040604050505020304" pitchFamily="18" charset="0"/>
                <a:ea typeface="+mj-ea"/>
                <a:cs typeface="+mj-cs"/>
              </a:rPr>
              <a:t>County of Herkimer v Village of Herkimer</a:t>
            </a:r>
            <a:r>
              <a:rPr lang="en-US" sz="3800" dirty="0">
                <a:solidFill>
                  <a:prstClr val="black"/>
                </a:solidFill>
                <a:latin typeface="Century Schoolbook" panose="02040604050505020304" pitchFamily="18" charset="0"/>
                <a:ea typeface="+mj-ea"/>
                <a:cs typeface="+mj-cs"/>
              </a:rPr>
              <a:t>, </a:t>
            </a:r>
            <a:br>
              <a:rPr lang="en-US" sz="3800" dirty="0">
                <a:solidFill>
                  <a:prstClr val="black"/>
                </a:solidFill>
                <a:latin typeface="Century Schoolbook" panose="02040604050505020304" pitchFamily="18" charset="0"/>
                <a:ea typeface="+mj-ea"/>
                <a:cs typeface="+mj-cs"/>
              </a:rPr>
            </a:br>
            <a:r>
              <a:rPr lang="en-US" sz="3800" dirty="0">
                <a:solidFill>
                  <a:prstClr val="black"/>
                </a:solidFill>
                <a:latin typeface="Century Schoolbook" panose="02040604050505020304" pitchFamily="18" charset="0"/>
                <a:ea typeface="+mj-ea"/>
                <a:cs typeface="+mj-cs"/>
              </a:rPr>
              <a:t>25 NYS3d 839 (Sup Ct, Herkimer County 2016), </a:t>
            </a:r>
            <a:r>
              <a:rPr lang="en-US" sz="3800" i="1" dirty="0">
                <a:solidFill>
                  <a:prstClr val="black"/>
                </a:solidFill>
                <a:latin typeface="Century Schoolbook" panose="02040604050505020304" pitchFamily="18" charset="0"/>
                <a:ea typeface="+mj-ea"/>
                <a:cs typeface="+mj-cs"/>
              </a:rPr>
              <a:t>affd on Sup Ct opn</a:t>
            </a:r>
            <a:r>
              <a:rPr lang="en-US" sz="3800" dirty="0">
                <a:solidFill>
                  <a:prstClr val="black"/>
                </a:solidFill>
                <a:latin typeface="Century Schoolbook" panose="02040604050505020304" pitchFamily="18" charset="0"/>
                <a:ea typeface="+mj-ea"/>
                <a:cs typeface="+mj-cs"/>
              </a:rPr>
              <a:t> </a:t>
            </a:r>
            <a:r>
              <a:rPr lang="en-US" sz="3800" dirty="0">
                <a:latin typeface="Century Schoolbook" panose="02040604050505020304" pitchFamily="18" charset="0"/>
              </a:rPr>
              <a:t>147 AD3d 1349 (4th Dept 2017)</a:t>
            </a:r>
            <a:endParaRPr lang="en-US" sz="3800" dirty="0">
              <a:solidFill>
                <a:prstClr val="black"/>
              </a:solidFill>
              <a:latin typeface="Century Schoolbook" panose="02040604050505020304" pitchFamily="18" charset="0"/>
              <a:ea typeface="+mj-ea"/>
              <a:cs typeface="+mj-cs"/>
            </a:endParaRPr>
          </a:p>
          <a:p>
            <a:pPr marL="0" indent="0">
              <a:buNone/>
            </a:pPr>
            <a:endParaRPr lang="en-US" sz="3800" dirty="0">
              <a:solidFill>
                <a:schemeClr val="tx1">
                  <a:lumMod val="65000"/>
                  <a:lumOff val="35000"/>
                </a:schemeClr>
              </a:solidFill>
              <a:latin typeface="Century Schoolbook" panose="02040604050505020304" pitchFamily="18" charset="0"/>
              <a:cs typeface="Myriad Pro"/>
            </a:endParaRPr>
          </a:p>
          <a:p>
            <a:pPr marL="457200" lvl="1" indent="0" defTabSz="914400">
              <a:lnSpc>
                <a:spcPct val="90000"/>
              </a:lnSpc>
              <a:spcBef>
                <a:spcPts val="500"/>
              </a:spcBef>
              <a:buNone/>
            </a:pPr>
            <a:endParaRPr lang="en-US" sz="1800" dirty="0">
              <a:solidFill>
                <a:schemeClr val="tx1">
                  <a:lumMod val="65000"/>
                  <a:lumOff val="35000"/>
                </a:schemeClr>
              </a:solidFill>
              <a:latin typeface="Century Schoolbook" panose="02040604050505020304" pitchFamily="18" charset="0"/>
              <a:cs typeface="Myriad Pro"/>
            </a:endParaRPr>
          </a:p>
          <a:p>
            <a:r>
              <a:rPr lang="en-US" u="sng" dirty="0">
                <a:latin typeface="Century Schoolbook" panose="02040604050505020304" pitchFamily="18" charset="0"/>
              </a:rPr>
              <a:t>Facts</a:t>
            </a:r>
          </a:p>
          <a:p>
            <a:pPr lvl="1"/>
            <a:r>
              <a:rPr lang="en-US" dirty="0">
                <a:latin typeface="Century Schoolbook" panose="02040604050505020304" pitchFamily="18" charset="0"/>
              </a:rPr>
              <a:t>Herkimer County (the “County”) is in the process of finding a location to construct a new Herkimer County Jail (“HCJ”) facility.</a:t>
            </a:r>
          </a:p>
          <a:p>
            <a:pPr lvl="1"/>
            <a:r>
              <a:rPr lang="en-US" dirty="0">
                <a:latin typeface="Century Schoolbook" panose="02040604050505020304" pitchFamily="18" charset="0"/>
              </a:rPr>
              <a:t>After initial review of potential sites, the County focused on 14 potential locations for the new facility.</a:t>
            </a:r>
          </a:p>
          <a:p>
            <a:pPr lvl="1"/>
            <a:r>
              <a:rPr lang="en-US" dirty="0">
                <a:latin typeface="Century Schoolbook" panose="02040604050505020304" pitchFamily="18" charset="0"/>
              </a:rPr>
              <a:t>The County ultimately decided on a site within the Village of Herkimer (the “Village”) to locate the new facility.</a:t>
            </a:r>
          </a:p>
          <a:p>
            <a:pPr lvl="1"/>
            <a:r>
              <a:rPr lang="en-US" dirty="0">
                <a:latin typeface="Century Schoolbook" panose="02040604050505020304" pitchFamily="18" charset="0"/>
              </a:rPr>
              <a:t>The County has conducted the necessary studies, SEQRA review, designed the facility, received approval from the New York State Commission of Correction, and commenced the bidding process for the cell packages for a new facility within the Village.</a:t>
            </a:r>
          </a:p>
          <a:p>
            <a:pPr marL="685800" lvl="1" indent="-228600" defTabSz="914400">
              <a:lnSpc>
                <a:spcPct val="90000"/>
              </a:lnSpc>
              <a:spcBef>
                <a:spcPts val="500"/>
              </a:spcBef>
              <a:buFont typeface="Calibri" panose="020F0502020204030204" pitchFamily="34" charset="0"/>
              <a:buChar char="–"/>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36511588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800" u="sng" dirty="0">
                <a:solidFill>
                  <a:prstClr val="black"/>
                </a:solidFill>
                <a:latin typeface="Century Schoolbook" panose="02040604050505020304" pitchFamily="18" charset="0"/>
              </a:rPr>
              <a:t>County of Herkimer v Village of Herkimer</a:t>
            </a:r>
            <a:r>
              <a:rPr lang="en-US" sz="3800" dirty="0">
                <a:solidFill>
                  <a:prstClr val="black"/>
                </a:solidFill>
                <a:latin typeface="Century Schoolbook" panose="02040604050505020304" pitchFamily="18" charset="0"/>
              </a:rPr>
              <a:t>, </a:t>
            </a:r>
            <a:br>
              <a:rPr lang="en-US" sz="3800" dirty="0">
                <a:solidFill>
                  <a:prstClr val="black"/>
                </a:solidFill>
                <a:latin typeface="Century Schoolbook" panose="02040604050505020304" pitchFamily="18" charset="0"/>
              </a:rPr>
            </a:br>
            <a:r>
              <a:rPr lang="en-US" sz="3800" dirty="0">
                <a:solidFill>
                  <a:prstClr val="black"/>
                </a:solidFill>
                <a:latin typeface="Century Schoolbook" panose="02040604050505020304" pitchFamily="18" charset="0"/>
              </a:rPr>
              <a:t>25 NYS3d 839 (Sup Ct, Herkimer County 2016), </a:t>
            </a:r>
            <a:r>
              <a:rPr lang="en-US" sz="3800" i="1" dirty="0">
                <a:solidFill>
                  <a:prstClr val="black"/>
                </a:solidFill>
                <a:latin typeface="Century Schoolbook" panose="02040604050505020304" pitchFamily="18" charset="0"/>
              </a:rPr>
              <a:t>affd on Sup Ct opn</a:t>
            </a:r>
            <a:r>
              <a:rPr lang="en-US" sz="3800" dirty="0">
                <a:solidFill>
                  <a:prstClr val="black"/>
                </a:solidFill>
                <a:latin typeface="Century Schoolbook" panose="02040604050505020304" pitchFamily="18" charset="0"/>
              </a:rPr>
              <a:t> </a:t>
            </a:r>
            <a:r>
              <a:rPr lang="en-US" sz="3800" dirty="0">
                <a:latin typeface="Century Schoolbook" panose="02040604050505020304" pitchFamily="18" charset="0"/>
              </a:rPr>
              <a:t>147 AD3d 1349 (4th Dept 2017</a:t>
            </a:r>
            <a:r>
              <a:rPr lang="en-US" sz="3600" dirty="0">
                <a:latin typeface="Century Schoolbook" panose="02040604050505020304" pitchFamily="18" charset="0"/>
              </a:rPr>
              <a:t>)</a:t>
            </a:r>
            <a:endParaRPr lang="en-US" sz="3600" dirty="0">
              <a:solidFill>
                <a:prstClr val="black"/>
              </a:solidFill>
              <a:latin typeface="Century Schoolbook" panose="02040604050505020304" pitchFamily="18" charset="0"/>
            </a:endParaRPr>
          </a:p>
          <a:p>
            <a:pPr marL="0" indent="0">
              <a:buNone/>
            </a:pPr>
            <a:endParaRPr lang="en-US" sz="1100" dirty="0">
              <a:solidFill>
                <a:schemeClr val="tx1">
                  <a:lumMod val="65000"/>
                  <a:lumOff val="35000"/>
                </a:schemeClr>
              </a:solidFill>
              <a:latin typeface="Century Schoolbook" panose="02040604050505020304" pitchFamily="18" charset="0"/>
              <a:cs typeface="Myriad Pro"/>
            </a:endParaRPr>
          </a:p>
          <a:p>
            <a:pPr marL="0" indent="0">
              <a:buNone/>
            </a:pPr>
            <a:endParaRPr lang="en-US" sz="1200" dirty="0">
              <a:solidFill>
                <a:schemeClr val="tx1">
                  <a:lumMod val="65000"/>
                  <a:lumOff val="35000"/>
                </a:schemeClr>
              </a:solidFill>
              <a:latin typeface="Century Schoolbook" panose="02040604050505020304" pitchFamily="18" charset="0"/>
              <a:cs typeface="Myriad Pro"/>
            </a:endParaRPr>
          </a:p>
          <a:p>
            <a:pPr marL="457200" lvl="1" indent="0" defTabSz="914400">
              <a:lnSpc>
                <a:spcPct val="90000"/>
              </a:lnSpc>
              <a:spcBef>
                <a:spcPts val="500"/>
              </a:spcBef>
              <a:buNone/>
            </a:pPr>
            <a:endParaRPr lang="en-US" sz="1800" dirty="0">
              <a:solidFill>
                <a:schemeClr val="tx1">
                  <a:lumMod val="65000"/>
                  <a:lumOff val="35000"/>
                </a:schemeClr>
              </a:solidFill>
              <a:latin typeface="Century Schoolbook" panose="02040604050505020304" pitchFamily="18" charset="0"/>
              <a:cs typeface="Myriad Pro"/>
            </a:endParaRPr>
          </a:p>
          <a:p>
            <a:r>
              <a:rPr lang="en-US" u="sng" dirty="0">
                <a:latin typeface="Century Schoolbook" panose="02040604050505020304" pitchFamily="18" charset="0"/>
              </a:rPr>
              <a:t>Facts</a:t>
            </a:r>
          </a:p>
          <a:p>
            <a:pPr lvl="1"/>
            <a:r>
              <a:rPr lang="en-US" dirty="0">
                <a:latin typeface="Century Schoolbook" panose="02040604050505020304" pitchFamily="18" charset="0"/>
              </a:rPr>
              <a:t>According to the County Administrator, the Village site is the only viable option to locate the new facility within the County. </a:t>
            </a:r>
            <a:endParaRPr lang="en-US" dirty="0">
              <a:solidFill>
                <a:srgbClr val="FF0000"/>
              </a:solidFill>
              <a:latin typeface="Century Schoolbook" panose="02040604050505020304" pitchFamily="18" charset="0"/>
            </a:endParaRPr>
          </a:p>
          <a:p>
            <a:pPr lvl="1"/>
            <a:r>
              <a:rPr lang="en-US" dirty="0">
                <a:latin typeface="Century Schoolbook" panose="02040604050505020304" pitchFamily="18" charset="0"/>
              </a:rPr>
              <a:t>The Village has amended its zoning ordinance so as to prohibit the construction of the new HCJ facility on the proposed Village site.</a:t>
            </a:r>
          </a:p>
          <a:p>
            <a:pPr lvl="1"/>
            <a:r>
              <a:rPr lang="en-US" dirty="0">
                <a:latin typeface="Century Schoolbook" panose="02040604050505020304" pitchFamily="18" charset="0"/>
              </a:rPr>
              <a:t>The Village contends that its zoning ordinance is valid due to the legitimate local interests, including (1) the jail would change the character of the village, (2) over half of village residents are opposed to the jail, (3) the siting of the jail would violate the Village’s Strategic Economic Development Plan by taking a large portion of its available land and tax base, (4) the Village would require a payment in lieu of taxes (“PILOT”) agreement to replace the lost tax revenue if the facility is constructed, and (5) the County maintains that it may not legally enter into such PILOT agreement.</a:t>
            </a:r>
          </a:p>
          <a:p>
            <a:pPr marL="685800" lvl="1" indent="-228600" defTabSz="914400">
              <a:lnSpc>
                <a:spcPct val="90000"/>
              </a:lnSpc>
              <a:spcBef>
                <a:spcPts val="500"/>
              </a:spcBef>
              <a:buFont typeface="Calibri" panose="020F0502020204030204" pitchFamily="34" charset="0"/>
              <a:buChar char="–"/>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16721467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800" u="sng" dirty="0">
                <a:solidFill>
                  <a:prstClr val="black"/>
                </a:solidFill>
                <a:latin typeface="Century Schoolbook" panose="02040604050505020304" pitchFamily="18" charset="0"/>
              </a:rPr>
              <a:t>County of Herkimer v Village of Herkimer</a:t>
            </a:r>
            <a:r>
              <a:rPr lang="en-US" sz="3800" dirty="0">
                <a:solidFill>
                  <a:prstClr val="black"/>
                </a:solidFill>
                <a:latin typeface="Century Schoolbook" panose="02040604050505020304" pitchFamily="18" charset="0"/>
              </a:rPr>
              <a:t>, </a:t>
            </a:r>
            <a:br>
              <a:rPr lang="en-US" sz="3800" dirty="0">
                <a:solidFill>
                  <a:prstClr val="black"/>
                </a:solidFill>
                <a:latin typeface="Century Schoolbook" panose="02040604050505020304" pitchFamily="18" charset="0"/>
              </a:rPr>
            </a:br>
            <a:r>
              <a:rPr lang="en-US" sz="3800" dirty="0">
                <a:solidFill>
                  <a:prstClr val="black"/>
                </a:solidFill>
                <a:latin typeface="Century Schoolbook" panose="02040604050505020304" pitchFamily="18" charset="0"/>
              </a:rPr>
              <a:t>25 NYS3d 839 (Sup Ct, Herkimer County 2016), </a:t>
            </a:r>
            <a:r>
              <a:rPr lang="en-US" sz="3800" i="1" dirty="0">
                <a:solidFill>
                  <a:prstClr val="black"/>
                </a:solidFill>
                <a:latin typeface="Century Schoolbook" panose="02040604050505020304" pitchFamily="18" charset="0"/>
              </a:rPr>
              <a:t>affd on Sup Ct opn</a:t>
            </a:r>
            <a:r>
              <a:rPr lang="en-US" sz="3800" dirty="0">
                <a:solidFill>
                  <a:prstClr val="black"/>
                </a:solidFill>
                <a:latin typeface="Century Schoolbook" panose="02040604050505020304" pitchFamily="18" charset="0"/>
              </a:rPr>
              <a:t> </a:t>
            </a:r>
            <a:r>
              <a:rPr lang="en-US" sz="3800" dirty="0">
                <a:latin typeface="Century Schoolbook" panose="02040604050505020304" pitchFamily="18" charset="0"/>
              </a:rPr>
              <a:t>147 AD3d 1349 (4th Dept 2017)</a:t>
            </a:r>
            <a:endParaRPr lang="en-US" sz="3800" dirty="0">
              <a:solidFill>
                <a:prstClr val="black"/>
              </a:solidFill>
              <a:latin typeface="Century Schoolbook" panose="02040604050505020304" pitchFamily="18" charset="0"/>
            </a:endParaRPr>
          </a:p>
          <a:p>
            <a:pPr marL="0" indent="0">
              <a:buNone/>
            </a:pPr>
            <a:endParaRPr lang="en-US" sz="1100" dirty="0">
              <a:solidFill>
                <a:schemeClr val="tx1">
                  <a:lumMod val="65000"/>
                  <a:lumOff val="35000"/>
                </a:schemeClr>
              </a:solidFill>
              <a:latin typeface="Century Schoolbook" panose="02040604050505020304" pitchFamily="18" charset="0"/>
              <a:cs typeface="Myriad Pro"/>
            </a:endParaRPr>
          </a:p>
          <a:p>
            <a:pPr marL="0" indent="0">
              <a:buNone/>
            </a:pPr>
            <a:endParaRPr lang="en-US" sz="1200" dirty="0">
              <a:solidFill>
                <a:schemeClr val="tx1">
                  <a:lumMod val="65000"/>
                  <a:lumOff val="35000"/>
                </a:schemeClr>
              </a:solidFill>
              <a:latin typeface="Century Schoolbook" panose="02040604050505020304" pitchFamily="18" charset="0"/>
              <a:cs typeface="Myriad Pro"/>
            </a:endParaRPr>
          </a:p>
          <a:p>
            <a:pPr marL="457200" lvl="1" indent="0" defTabSz="914400">
              <a:lnSpc>
                <a:spcPct val="90000"/>
              </a:lnSpc>
              <a:spcBef>
                <a:spcPts val="500"/>
              </a:spcBef>
              <a:buNone/>
            </a:pPr>
            <a:endParaRPr lang="en-US" sz="1800" dirty="0">
              <a:solidFill>
                <a:schemeClr val="tx1">
                  <a:lumMod val="65000"/>
                  <a:lumOff val="35000"/>
                </a:schemeClr>
              </a:solidFill>
              <a:latin typeface="Century Schoolbook" panose="02040604050505020304" pitchFamily="18" charset="0"/>
              <a:cs typeface="Myriad Pro"/>
            </a:endParaRPr>
          </a:p>
          <a:p>
            <a:r>
              <a:rPr lang="en-US" u="sng" dirty="0">
                <a:latin typeface="Century Schoolbook" panose="02040604050505020304" pitchFamily="18" charset="0"/>
              </a:rPr>
              <a:t>Issue</a:t>
            </a:r>
          </a:p>
          <a:p>
            <a:pPr lvl="1"/>
            <a:r>
              <a:rPr lang="en-US" dirty="0">
                <a:latin typeface="Century Schoolbook" panose="02040604050505020304" pitchFamily="18" charset="0"/>
              </a:rPr>
              <a:t>Is the County immune from the requirements of the Village Zoning Ordinance?</a:t>
            </a:r>
          </a:p>
          <a:p>
            <a:pPr marL="228600" lvl="0" indent="-228600" defTabSz="914400">
              <a:lnSpc>
                <a:spcPct val="90000"/>
              </a:lnSpc>
              <a:spcBef>
                <a:spcPts val="1000"/>
              </a:spcBef>
              <a:buFont typeface="Arial" panose="020B0604020202020204" pitchFamily="34" charset="0"/>
              <a:buChar char="•"/>
            </a:pPr>
            <a:r>
              <a:rPr lang="en-US" sz="2800" u="sng" dirty="0">
                <a:solidFill>
                  <a:prstClr val="black"/>
                </a:solidFill>
                <a:latin typeface="Century Schoolbook" panose="02040604050505020304" pitchFamily="18" charset="0"/>
              </a:rPr>
              <a:t>Holding</a:t>
            </a:r>
          </a:p>
          <a:p>
            <a:pPr marL="685800" lvl="1" indent="-228600" defTabSz="914400">
              <a:lnSpc>
                <a:spcPct val="90000"/>
              </a:lnSpc>
              <a:spcBef>
                <a:spcPts val="500"/>
              </a:spcBef>
              <a:buFont typeface="Calibri" panose="020F0502020204030204" pitchFamily="34" charset="0"/>
              <a:buChar char="–"/>
            </a:pPr>
            <a:r>
              <a:rPr lang="en-US" sz="2600" dirty="0">
                <a:solidFill>
                  <a:prstClr val="black"/>
                </a:solidFill>
                <a:latin typeface="Century Schoolbook" panose="02040604050505020304" pitchFamily="18" charset="0"/>
              </a:rPr>
              <a:t>Courts employ the </a:t>
            </a:r>
            <a:r>
              <a:rPr lang="en-US" sz="2600" u="sng" dirty="0">
                <a:solidFill>
                  <a:prstClr val="black"/>
                </a:solidFill>
                <a:latin typeface="Century Schoolbook" panose="02040604050505020304" pitchFamily="18" charset="0"/>
              </a:rPr>
              <a:t>County of Monroe</a:t>
            </a:r>
            <a:r>
              <a:rPr lang="en-US" sz="2600" dirty="0">
                <a:solidFill>
                  <a:prstClr val="black"/>
                </a:solidFill>
                <a:latin typeface="Century Schoolbook" panose="02040604050505020304" pitchFamily="18" charset="0"/>
              </a:rPr>
              <a:t>,  balancing of interests test to determine the applicability of local zoning laws where a conflict arises between two governmental entities.</a:t>
            </a:r>
          </a:p>
          <a:p>
            <a:pPr marL="685800" lvl="1" indent="-228600" defTabSz="914400">
              <a:lnSpc>
                <a:spcPct val="90000"/>
              </a:lnSpc>
              <a:spcBef>
                <a:spcPts val="500"/>
              </a:spcBef>
              <a:buFont typeface="Calibri" panose="020F0502020204030204" pitchFamily="34" charset="0"/>
              <a:buChar char="–"/>
            </a:pPr>
            <a:r>
              <a:rPr lang="en-US" sz="2600" dirty="0">
                <a:solidFill>
                  <a:prstClr val="black"/>
                </a:solidFill>
                <a:latin typeface="Century Schoolbook" panose="02040604050505020304" pitchFamily="18" charset="0"/>
              </a:rPr>
              <a:t>The factors considered in such balancing of interests include (1) the nature and scope of the municipality seeking immunity, (2) the kind of function and land use of the proposed action, (3) the extent of the public interest to be served thereby, (4) the effect the land use would have on the enterprise concerned, (5) the impact of legitimate local interests, (6) the applicant’s legislative grant of authority, (7) alternative locations for the facility in less restrictive zoning areas, (8) alternative methods for providing the needed improvement, and (9) intergovernmental participation in the project development process and an opportunity to be heard.</a:t>
            </a:r>
          </a:p>
          <a:p>
            <a:pPr marL="685800" lvl="1" indent="-228600" defTabSz="914400">
              <a:lnSpc>
                <a:spcPct val="90000"/>
              </a:lnSpc>
              <a:spcBef>
                <a:spcPts val="500"/>
              </a:spcBef>
              <a:buFont typeface="Calibri" panose="020F0502020204030204" pitchFamily="34" charset="0"/>
              <a:buChar char="–"/>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24834122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800" u="sng" dirty="0">
                <a:solidFill>
                  <a:prstClr val="black"/>
                </a:solidFill>
                <a:latin typeface="Century Schoolbook" panose="02040604050505020304" pitchFamily="18" charset="0"/>
              </a:rPr>
              <a:t>County of Herkimer v Village of Herkimer</a:t>
            </a:r>
            <a:r>
              <a:rPr lang="en-US" sz="3800" dirty="0">
                <a:solidFill>
                  <a:prstClr val="black"/>
                </a:solidFill>
                <a:latin typeface="Century Schoolbook" panose="02040604050505020304" pitchFamily="18" charset="0"/>
              </a:rPr>
              <a:t>, </a:t>
            </a:r>
            <a:br>
              <a:rPr lang="en-US" sz="3800" dirty="0">
                <a:solidFill>
                  <a:prstClr val="black"/>
                </a:solidFill>
                <a:latin typeface="Century Schoolbook" panose="02040604050505020304" pitchFamily="18" charset="0"/>
              </a:rPr>
            </a:br>
            <a:r>
              <a:rPr lang="en-US" sz="3800" dirty="0">
                <a:solidFill>
                  <a:prstClr val="black"/>
                </a:solidFill>
                <a:latin typeface="Century Schoolbook" panose="02040604050505020304" pitchFamily="18" charset="0"/>
              </a:rPr>
              <a:t>25 NYS3d 839 (Sup Ct, Herkimer County 2016), </a:t>
            </a:r>
            <a:r>
              <a:rPr lang="en-US" sz="3800" i="1" dirty="0">
                <a:solidFill>
                  <a:prstClr val="black"/>
                </a:solidFill>
                <a:latin typeface="Century Schoolbook" panose="02040604050505020304" pitchFamily="18" charset="0"/>
              </a:rPr>
              <a:t>affd on Sup Ct opn</a:t>
            </a:r>
            <a:r>
              <a:rPr lang="en-US" sz="3800" dirty="0">
                <a:solidFill>
                  <a:prstClr val="black"/>
                </a:solidFill>
                <a:latin typeface="Century Schoolbook" panose="02040604050505020304" pitchFamily="18" charset="0"/>
              </a:rPr>
              <a:t> </a:t>
            </a:r>
            <a:r>
              <a:rPr lang="en-US" sz="3800" dirty="0">
                <a:latin typeface="Century Schoolbook" panose="02040604050505020304" pitchFamily="18" charset="0"/>
              </a:rPr>
              <a:t>147 AD3d 1349 (4th Dept 2017)</a:t>
            </a:r>
            <a:endParaRPr lang="en-US" sz="3800" dirty="0">
              <a:solidFill>
                <a:prstClr val="black"/>
              </a:solidFill>
              <a:latin typeface="Century Schoolbook" panose="02040604050505020304" pitchFamily="18" charset="0"/>
            </a:endParaRPr>
          </a:p>
          <a:p>
            <a:pPr marL="0" indent="0">
              <a:buNone/>
            </a:pPr>
            <a:endParaRPr lang="en-US" sz="1200" dirty="0">
              <a:solidFill>
                <a:schemeClr val="tx1">
                  <a:lumMod val="65000"/>
                  <a:lumOff val="35000"/>
                </a:schemeClr>
              </a:solidFill>
              <a:latin typeface="Century Schoolbook" panose="02040604050505020304" pitchFamily="18" charset="0"/>
              <a:cs typeface="Myriad Pro"/>
            </a:endParaRPr>
          </a:p>
          <a:p>
            <a:pPr marL="457200" lvl="1" indent="0" defTabSz="914400">
              <a:lnSpc>
                <a:spcPct val="90000"/>
              </a:lnSpc>
              <a:spcBef>
                <a:spcPts val="500"/>
              </a:spcBef>
              <a:buNone/>
            </a:pPr>
            <a:endParaRPr lang="en-US" sz="1800" dirty="0">
              <a:solidFill>
                <a:schemeClr val="tx1">
                  <a:lumMod val="65000"/>
                  <a:lumOff val="35000"/>
                </a:schemeClr>
              </a:solidFill>
              <a:latin typeface="Century Schoolbook" panose="02040604050505020304" pitchFamily="18" charset="0"/>
              <a:cs typeface="Myriad Pro"/>
            </a:endParaRPr>
          </a:p>
          <a:p>
            <a:pPr marL="228600" lvl="0" indent="-228600" defTabSz="914400">
              <a:lnSpc>
                <a:spcPct val="90000"/>
              </a:lnSpc>
              <a:spcBef>
                <a:spcPts val="1000"/>
              </a:spcBef>
              <a:buFont typeface="Arial" panose="020B0604020202020204" pitchFamily="34" charset="0"/>
              <a:buChar char="•"/>
            </a:pPr>
            <a:r>
              <a:rPr lang="en-US" sz="2800" u="sng" dirty="0">
                <a:solidFill>
                  <a:prstClr val="black"/>
                </a:solidFill>
                <a:latin typeface="Century Schoolbook" panose="02040604050505020304" pitchFamily="18" charset="0"/>
              </a:rPr>
              <a:t>Holding</a:t>
            </a:r>
          </a:p>
          <a:p>
            <a:pPr lvl="1"/>
            <a:r>
              <a:rPr lang="en-US" sz="2500" dirty="0">
                <a:latin typeface="Century Schoolbook" panose="02040604050505020304" pitchFamily="18" charset="0"/>
              </a:rPr>
              <a:t>First, while the County is not per se a more important municipality than a village, the County is seeking to comply with the State Department of Corrections mandate, and it would be improper for a village to be allowed to impede such a mandate upon the County.</a:t>
            </a:r>
          </a:p>
          <a:p>
            <a:pPr lvl="1"/>
            <a:r>
              <a:rPr lang="en-US" sz="2500" dirty="0">
                <a:latin typeface="Century Schoolbook" panose="02040604050505020304" pitchFamily="18" charset="0"/>
              </a:rPr>
              <a:t>Second, the proposed land use is the construction of a jail.  The Legislature has delegated the governmental obligation to provide for the care and custody of criminals to the counties.</a:t>
            </a:r>
          </a:p>
          <a:p>
            <a:pPr lvl="1"/>
            <a:r>
              <a:rPr lang="en-US" sz="2500" dirty="0">
                <a:latin typeface="Century Schoolbook" panose="02040604050505020304" pitchFamily="18" charset="0"/>
              </a:rPr>
              <a:t>Third, the extent of public interests served by the proposed land use is the most important factor in this case.  Providing a jail facility is a “quintessential governmental function that is mandated by state law and serves to provide for public safety.”</a:t>
            </a:r>
          </a:p>
          <a:p>
            <a:pPr lvl="1"/>
            <a:r>
              <a:rPr lang="en-US" sz="2500" dirty="0">
                <a:latin typeface="Century Schoolbook" panose="02040604050505020304" pitchFamily="18" charset="0"/>
              </a:rPr>
              <a:t>Fourth, subjecting the County to abide by the Village Zoning Ordinance would frustrate over fifteen years of work that has been put toward siting the facility in the Village.  The County credibly established that the only location to build the facility is within the Village limits, so enforcing the Zoning Ordinance would have a prohibitive effect upon the County’s ability to construct a jail.</a:t>
            </a:r>
          </a:p>
          <a:p>
            <a:pPr marL="685800" lvl="1" indent="-228600" defTabSz="914400">
              <a:lnSpc>
                <a:spcPct val="90000"/>
              </a:lnSpc>
              <a:spcBef>
                <a:spcPts val="500"/>
              </a:spcBef>
              <a:buFont typeface="Calibri" panose="020F0502020204030204" pitchFamily="34" charset="0"/>
              <a:buChar char="–"/>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36530793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u="sng" dirty="0">
                <a:solidFill>
                  <a:prstClr val="black"/>
                </a:solidFill>
                <a:latin typeface="Century Schoolbook" panose="02040604050505020304" pitchFamily="18" charset="0"/>
              </a:rPr>
              <a:t>County of Herkimer v Village of Herkimer</a:t>
            </a:r>
            <a:r>
              <a:rPr lang="en-US" sz="2800" dirty="0">
                <a:solidFill>
                  <a:prstClr val="black"/>
                </a:solidFill>
                <a:latin typeface="Century Schoolbook" panose="02040604050505020304" pitchFamily="18" charset="0"/>
              </a:rPr>
              <a:t>, </a:t>
            </a:r>
            <a:br>
              <a:rPr lang="en-US" sz="2800" dirty="0">
                <a:solidFill>
                  <a:prstClr val="black"/>
                </a:solidFill>
                <a:latin typeface="Century Schoolbook" panose="02040604050505020304" pitchFamily="18" charset="0"/>
              </a:rPr>
            </a:br>
            <a:r>
              <a:rPr lang="en-US" sz="2800" dirty="0">
                <a:solidFill>
                  <a:prstClr val="black"/>
                </a:solidFill>
                <a:latin typeface="Century Schoolbook" panose="02040604050505020304" pitchFamily="18" charset="0"/>
              </a:rPr>
              <a:t>25 NYS3d 839 (Sup Ct, Herkimer County 2016), </a:t>
            </a:r>
            <a:r>
              <a:rPr lang="en-US" sz="2800" i="1" dirty="0">
                <a:solidFill>
                  <a:prstClr val="black"/>
                </a:solidFill>
                <a:latin typeface="Century Schoolbook" panose="02040604050505020304" pitchFamily="18" charset="0"/>
              </a:rPr>
              <a:t>affd on Sup Ct opn</a:t>
            </a:r>
            <a:r>
              <a:rPr lang="en-US" sz="2800" dirty="0">
                <a:solidFill>
                  <a:prstClr val="black"/>
                </a:solidFill>
                <a:latin typeface="Century Schoolbook" panose="02040604050505020304" pitchFamily="18" charset="0"/>
              </a:rPr>
              <a:t> </a:t>
            </a:r>
            <a:r>
              <a:rPr lang="en-US" sz="2800" dirty="0">
                <a:latin typeface="Century Schoolbook" panose="02040604050505020304" pitchFamily="18" charset="0"/>
              </a:rPr>
              <a:t>147 AD3d 1349 (4th Dept 2017)</a:t>
            </a:r>
            <a:endParaRPr lang="en-US" sz="2800" dirty="0">
              <a:solidFill>
                <a:prstClr val="black"/>
              </a:solidFill>
              <a:latin typeface="Century Schoolbook" panose="02040604050505020304" pitchFamily="18" charset="0"/>
            </a:endParaRPr>
          </a:p>
          <a:p>
            <a:pPr marL="0" indent="0">
              <a:buNone/>
            </a:pPr>
            <a:endParaRPr lang="en-US" sz="1000" dirty="0">
              <a:solidFill>
                <a:schemeClr val="tx1">
                  <a:lumMod val="65000"/>
                  <a:lumOff val="35000"/>
                </a:schemeClr>
              </a:solidFill>
              <a:latin typeface="Century Schoolbook" panose="02040604050505020304" pitchFamily="18" charset="0"/>
              <a:cs typeface="Myriad Pro"/>
            </a:endParaRPr>
          </a:p>
          <a:p>
            <a:pPr marL="0" indent="0">
              <a:buNone/>
            </a:pPr>
            <a:endParaRPr lang="en-US" sz="1200" dirty="0">
              <a:solidFill>
                <a:schemeClr val="tx1">
                  <a:lumMod val="65000"/>
                  <a:lumOff val="35000"/>
                </a:schemeClr>
              </a:solidFill>
              <a:latin typeface="Century Schoolbook" panose="02040604050505020304" pitchFamily="18" charset="0"/>
              <a:cs typeface="Myriad Pro"/>
            </a:endParaRPr>
          </a:p>
          <a:p>
            <a:pPr marL="457200" lvl="1" indent="0" defTabSz="914400">
              <a:lnSpc>
                <a:spcPct val="90000"/>
              </a:lnSpc>
              <a:spcBef>
                <a:spcPts val="500"/>
              </a:spcBef>
              <a:buNone/>
            </a:pPr>
            <a:endParaRPr lang="en-US" sz="1800" dirty="0">
              <a:solidFill>
                <a:schemeClr val="tx1">
                  <a:lumMod val="65000"/>
                  <a:lumOff val="35000"/>
                </a:schemeClr>
              </a:solidFill>
              <a:latin typeface="Century Schoolbook" panose="02040604050505020304" pitchFamily="18" charset="0"/>
              <a:cs typeface="Myriad Pro"/>
            </a:endParaRPr>
          </a:p>
          <a:p>
            <a:pPr marL="228600" lvl="0" indent="-228600" defTabSz="914400">
              <a:lnSpc>
                <a:spcPct val="90000"/>
              </a:lnSpc>
              <a:spcBef>
                <a:spcPts val="1000"/>
              </a:spcBef>
              <a:buFont typeface="Arial" panose="020B0604020202020204" pitchFamily="34" charset="0"/>
              <a:buChar char="•"/>
            </a:pPr>
            <a:r>
              <a:rPr lang="en-US" sz="2200" u="sng" dirty="0">
                <a:solidFill>
                  <a:prstClr val="black"/>
                </a:solidFill>
                <a:latin typeface="Century Schoolbook" panose="02040604050505020304" pitchFamily="18" charset="0"/>
              </a:rPr>
              <a:t>Holding</a:t>
            </a:r>
            <a:endParaRPr lang="en-US" sz="2800" u="sng" dirty="0">
              <a:solidFill>
                <a:prstClr val="black"/>
              </a:solidFill>
              <a:latin typeface="Century Schoolbook" panose="02040604050505020304" pitchFamily="18" charset="0"/>
            </a:endParaRPr>
          </a:p>
          <a:p>
            <a:pPr lvl="1"/>
            <a:r>
              <a:rPr lang="en-US" sz="2400" dirty="0">
                <a:latin typeface="Century Schoolbook" panose="02040604050505020304" pitchFamily="18" charset="0"/>
              </a:rPr>
              <a:t>Fifth, while the Village established its legitimate local concerns to having the facility within its boundaries, those concerns are not sufficient override all other considerations.  Significantly, the existing Herkimer County Jail has been located within the Village for over 100 years, the vacant property of the proposed site does not contribute, either financially or to the community character, of the Village, and the County has encountered opposition to every proposed site and giving credence to such generalized opposition would essentially zone the jail out of the County entirely.</a:t>
            </a:r>
          </a:p>
          <a:p>
            <a:pPr lvl="1"/>
            <a:r>
              <a:rPr lang="en-US" sz="2400" dirty="0">
                <a:latin typeface="Century Schoolbook" panose="02040604050505020304" pitchFamily="18" charset="0"/>
              </a:rPr>
              <a:t>Sixth, the County is legally obligated to provide a county jail facility. </a:t>
            </a:r>
            <a:endParaRPr lang="en-US" sz="2400" dirty="0">
              <a:solidFill>
                <a:srgbClr val="FF0000"/>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2086722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u="sng" dirty="0">
                <a:solidFill>
                  <a:prstClr val="black"/>
                </a:solidFill>
                <a:latin typeface="Century Schoolbook" panose="02040604050505020304" pitchFamily="18" charset="0"/>
              </a:rPr>
              <a:t>County of Herkimer v Village of Herkimer</a:t>
            </a:r>
            <a:r>
              <a:rPr lang="en-US" sz="3400" dirty="0">
                <a:solidFill>
                  <a:prstClr val="black"/>
                </a:solidFill>
                <a:latin typeface="Century Schoolbook" panose="02040604050505020304" pitchFamily="18" charset="0"/>
              </a:rPr>
              <a:t>, </a:t>
            </a:r>
            <a:br>
              <a:rPr lang="en-US" sz="3400" dirty="0">
                <a:solidFill>
                  <a:prstClr val="black"/>
                </a:solidFill>
                <a:latin typeface="Century Schoolbook" panose="02040604050505020304" pitchFamily="18" charset="0"/>
              </a:rPr>
            </a:br>
            <a:r>
              <a:rPr lang="en-US" sz="3400" dirty="0">
                <a:solidFill>
                  <a:prstClr val="black"/>
                </a:solidFill>
                <a:latin typeface="Century Schoolbook" panose="02040604050505020304" pitchFamily="18" charset="0"/>
              </a:rPr>
              <a:t>25 NYS3d 839 (Sup Ct, Herkimer County 2016), </a:t>
            </a:r>
            <a:r>
              <a:rPr lang="en-US" sz="3400" i="1" dirty="0">
                <a:solidFill>
                  <a:prstClr val="black"/>
                </a:solidFill>
                <a:latin typeface="Century Schoolbook" panose="02040604050505020304" pitchFamily="18" charset="0"/>
              </a:rPr>
              <a:t>affd on Sup Ct opn</a:t>
            </a:r>
            <a:r>
              <a:rPr lang="en-US" sz="3400" dirty="0">
                <a:solidFill>
                  <a:prstClr val="black"/>
                </a:solidFill>
                <a:latin typeface="Century Schoolbook" panose="02040604050505020304" pitchFamily="18" charset="0"/>
              </a:rPr>
              <a:t> </a:t>
            </a:r>
            <a:r>
              <a:rPr lang="en-US" sz="3400" dirty="0">
                <a:latin typeface="Century Schoolbook" panose="02040604050505020304" pitchFamily="18" charset="0"/>
              </a:rPr>
              <a:t>147 AD3d 1349 (4th Dept 2017)</a:t>
            </a:r>
            <a:endParaRPr lang="en-US" sz="3400" dirty="0">
              <a:solidFill>
                <a:prstClr val="black"/>
              </a:solidFill>
              <a:latin typeface="Century Schoolbook" panose="02040604050505020304" pitchFamily="18" charset="0"/>
            </a:endParaRPr>
          </a:p>
          <a:p>
            <a:pPr marL="0" indent="0">
              <a:buNone/>
            </a:pPr>
            <a:endParaRPr lang="en-US" sz="1000" dirty="0">
              <a:solidFill>
                <a:schemeClr val="tx1">
                  <a:lumMod val="65000"/>
                  <a:lumOff val="35000"/>
                </a:schemeClr>
              </a:solidFill>
              <a:latin typeface="Century Schoolbook" panose="02040604050505020304" pitchFamily="18" charset="0"/>
              <a:cs typeface="Myriad Pro"/>
            </a:endParaRPr>
          </a:p>
          <a:p>
            <a:pPr marL="0" indent="0">
              <a:buNone/>
            </a:pPr>
            <a:endParaRPr lang="en-US" sz="1200" dirty="0">
              <a:solidFill>
                <a:schemeClr val="tx1">
                  <a:lumMod val="65000"/>
                  <a:lumOff val="35000"/>
                </a:schemeClr>
              </a:solidFill>
              <a:latin typeface="Century Schoolbook" panose="02040604050505020304" pitchFamily="18" charset="0"/>
              <a:cs typeface="Myriad Pro"/>
            </a:endParaRPr>
          </a:p>
          <a:p>
            <a:pPr marL="228600" lvl="0" indent="-228600" defTabSz="914400">
              <a:lnSpc>
                <a:spcPct val="90000"/>
              </a:lnSpc>
              <a:spcBef>
                <a:spcPts val="1000"/>
              </a:spcBef>
              <a:buFont typeface="Arial" panose="020B0604020202020204" pitchFamily="34" charset="0"/>
              <a:buChar char="•"/>
            </a:pPr>
            <a:r>
              <a:rPr lang="en-US" sz="2900" u="sng" dirty="0">
                <a:solidFill>
                  <a:prstClr val="black"/>
                </a:solidFill>
                <a:latin typeface="Century Schoolbook" panose="02040604050505020304" pitchFamily="18" charset="0"/>
              </a:rPr>
              <a:t>Holding</a:t>
            </a:r>
            <a:endParaRPr lang="en-US" sz="2800" u="sng" dirty="0">
              <a:solidFill>
                <a:prstClr val="black"/>
              </a:solidFill>
              <a:latin typeface="Century Schoolbook" panose="02040604050505020304" pitchFamily="18" charset="0"/>
            </a:endParaRPr>
          </a:p>
          <a:p>
            <a:pPr lvl="1"/>
            <a:r>
              <a:rPr lang="en-US" sz="2400" dirty="0">
                <a:latin typeface="Century Schoolbook" panose="02040604050505020304" pitchFamily="18" charset="0"/>
              </a:rPr>
              <a:t>Seventh, the zoning district of the proposed facility permitted construction of a jail prior to the zoning amendment at issue.  In considering over 40 potential sites, and closely evaluating 14 locations, there were no better alternatives that would provide a possibility for the County to construct the facility.</a:t>
            </a:r>
          </a:p>
          <a:p>
            <a:pPr lvl="1"/>
            <a:r>
              <a:rPr lang="en-US" sz="2400" dirty="0">
                <a:latin typeface="Century Schoolbook" panose="02040604050505020304" pitchFamily="18" charset="0"/>
              </a:rPr>
              <a:t>Eighth, the Village conceded that there are no alternative methods to provide the needed service of a new jail.</a:t>
            </a:r>
          </a:p>
          <a:p>
            <a:pPr lvl="1"/>
            <a:r>
              <a:rPr lang="en-US" sz="2400" dirty="0">
                <a:latin typeface="Century Schoolbook" panose="02040604050505020304" pitchFamily="18" charset="0"/>
              </a:rPr>
              <a:t>Ninth, the County provided numerous opportunities, both with public comment periods and hearings before the County Legislature and meetings for intergovernmental communication.</a:t>
            </a:r>
          </a:p>
          <a:p>
            <a:pPr lvl="1"/>
            <a:r>
              <a:rPr lang="en-US" sz="2400" dirty="0">
                <a:latin typeface="Century Schoolbook" panose="02040604050505020304" pitchFamily="18" charset="0"/>
              </a:rPr>
              <a:t>In sum, the Village did not establish a countervailing local interest of substance and significance sufficient to impose its zoning ordinance upon the County.  Thus, the County is immune from the Village’s Zoning Ordinance concerning the siting of the jail.</a:t>
            </a:r>
          </a:p>
          <a:p>
            <a:pPr marL="685800" lvl="1" indent="-228600" defTabSz="914400">
              <a:lnSpc>
                <a:spcPct val="90000"/>
              </a:lnSpc>
              <a:spcBef>
                <a:spcPts val="500"/>
              </a:spcBef>
              <a:buFont typeface="Calibri" panose="020F0502020204030204" pitchFamily="34" charset="0"/>
              <a:buChar char="–"/>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8975560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u="sng" dirty="0">
                <a:latin typeface="Century Schoolbook" panose="02040604050505020304" pitchFamily="18" charset="0"/>
              </a:rPr>
              <a:t>Matter of Rochester Eastside Residents for Appropriate Dev., Inc. v City of Rochester</a:t>
            </a:r>
            <a:r>
              <a:rPr lang="en-US" sz="2400" dirty="0">
                <a:latin typeface="Century Schoolbook" panose="02040604050505020304" pitchFamily="18" charset="0"/>
              </a:rPr>
              <a:t>, </a:t>
            </a:r>
            <a:br>
              <a:rPr lang="en-US" sz="2400" dirty="0">
                <a:latin typeface="Century Schoolbook" panose="02040604050505020304" pitchFamily="18" charset="0"/>
              </a:rPr>
            </a:br>
            <a:r>
              <a:rPr lang="en-US" sz="2400" dirty="0">
                <a:latin typeface="Century Schoolbook" panose="02040604050505020304" pitchFamily="18" charset="0"/>
              </a:rPr>
              <a:t>150 AD3d 1678 (4th Dept 2017)</a:t>
            </a:r>
          </a:p>
          <a:p>
            <a:pPr marL="0" indent="0">
              <a:buNone/>
            </a:pPr>
            <a:endParaRPr lang="en-US" sz="1200" dirty="0">
              <a:solidFill>
                <a:schemeClr val="tx1">
                  <a:lumMod val="65000"/>
                  <a:lumOff val="35000"/>
                </a:schemeClr>
              </a:solidFill>
              <a:latin typeface="Century Schoolbook" panose="02040604050505020304" pitchFamily="18" charset="0"/>
              <a:cs typeface="Myriad Pro"/>
            </a:endParaRPr>
          </a:p>
          <a:p>
            <a:pPr marL="228600" lvl="0" indent="-228600" defTabSz="914400">
              <a:lnSpc>
                <a:spcPct val="90000"/>
              </a:lnSpc>
              <a:spcBef>
                <a:spcPts val="1000"/>
              </a:spcBef>
              <a:buFont typeface="Arial" panose="020B0604020202020204" pitchFamily="34" charset="0"/>
              <a:buChar char="•"/>
            </a:pPr>
            <a:r>
              <a:rPr lang="en-US" sz="2000" u="sng" dirty="0">
                <a:solidFill>
                  <a:prstClr val="black"/>
                </a:solidFill>
                <a:latin typeface="Century Schoolbook" panose="02040604050505020304" pitchFamily="18" charset="0"/>
              </a:rPr>
              <a:t>Facts</a:t>
            </a:r>
          </a:p>
          <a:p>
            <a:pPr marL="857250" lvl="1" indent="-457200" defTabSz="914400">
              <a:lnSpc>
                <a:spcPct val="90000"/>
              </a:lnSpc>
              <a:spcBef>
                <a:spcPts val="1000"/>
              </a:spcBef>
              <a:buFont typeface="Century Schoolbook" panose="02040604050505020304" pitchFamily="18" charset="0"/>
              <a:buChar char="–"/>
            </a:pPr>
            <a:r>
              <a:rPr lang="en-US" sz="2000" dirty="0">
                <a:latin typeface="Century Schoolbook" panose="02040604050505020304" pitchFamily="18" charset="0"/>
              </a:rPr>
              <a:t>Petitioners challenged a SEQRA negative declaration for construction of an ALDI supermarket</a:t>
            </a:r>
            <a:endParaRPr lang="en-US" sz="2000" u="sng" dirty="0">
              <a:solidFill>
                <a:prstClr val="black"/>
              </a:solidFill>
              <a:latin typeface="Century Schoolbook" panose="02040604050505020304" pitchFamily="18" charset="0"/>
            </a:endParaRPr>
          </a:p>
          <a:p>
            <a:pPr marL="228600" lvl="0" indent="-228600" defTabSz="914400">
              <a:lnSpc>
                <a:spcPct val="90000"/>
              </a:lnSpc>
              <a:spcBef>
                <a:spcPts val="1000"/>
              </a:spcBef>
              <a:buFont typeface="Arial" panose="020B0604020202020204" pitchFamily="34" charset="0"/>
              <a:buChar char="•"/>
            </a:pPr>
            <a:r>
              <a:rPr lang="en-US" sz="2000" u="sng" dirty="0">
                <a:solidFill>
                  <a:prstClr val="black"/>
                </a:solidFill>
                <a:latin typeface="Century Schoolbook" panose="02040604050505020304" pitchFamily="18" charset="0"/>
              </a:rPr>
              <a:t>Issues</a:t>
            </a:r>
          </a:p>
          <a:p>
            <a:pPr lvl="1"/>
            <a:r>
              <a:rPr lang="en-US" sz="2000" dirty="0">
                <a:latin typeface="Century Schoolbook" panose="02040604050505020304" pitchFamily="18" charset="0"/>
              </a:rPr>
              <a:t>Do Petitioners have standing?</a:t>
            </a:r>
          </a:p>
          <a:p>
            <a:pPr lvl="1"/>
            <a:r>
              <a:rPr lang="en-US" sz="2000" dirty="0">
                <a:latin typeface="Century Schoolbook" panose="02040604050505020304" pitchFamily="18" charset="0"/>
              </a:rPr>
              <a:t>Can a negative declaration be supported by written reasoning after it is adopted?</a:t>
            </a:r>
          </a:p>
          <a:p>
            <a:pPr marL="685800" lvl="1" indent="-228600" defTabSz="914400">
              <a:lnSpc>
                <a:spcPct val="90000"/>
              </a:lnSpc>
              <a:spcBef>
                <a:spcPts val="500"/>
              </a:spcBef>
              <a:buFont typeface="Calibri" panose="020F0502020204030204" pitchFamily="34" charset="0"/>
              <a:buChar char="–"/>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27934879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u="sng" dirty="0">
                <a:latin typeface="Century Schoolbook" panose="02040604050505020304" pitchFamily="18" charset="0"/>
              </a:rPr>
              <a:t>Matter of Rochester Eastside Residents for Appropriate Dev., Inc. v City of Rochester</a:t>
            </a:r>
            <a:r>
              <a:rPr lang="en-US" sz="2600" dirty="0">
                <a:latin typeface="Century Schoolbook" panose="02040604050505020304" pitchFamily="18" charset="0"/>
              </a:rPr>
              <a:t>, </a:t>
            </a:r>
            <a:br>
              <a:rPr lang="en-US" sz="2600" dirty="0">
                <a:latin typeface="Century Schoolbook" panose="02040604050505020304" pitchFamily="18" charset="0"/>
              </a:rPr>
            </a:br>
            <a:r>
              <a:rPr lang="en-US" sz="2600" dirty="0">
                <a:latin typeface="Century Schoolbook" panose="02040604050505020304" pitchFamily="18" charset="0"/>
              </a:rPr>
              <a:t>150 AD3d 1678 (4th Dept 2017)</a:t>
            </a:r>
          </a:p>
          <a:p>
            <a:pPr marL="0" indent="0">
              <a:buNone/>
            </a:pPr>
            <a:endParaRPr lang="en-US" sz="1200" dirty="0">
              <a:solidFill>
                <a:schemeClr val="tx1">
                  <a:lumMod val="65000"/>
                  <a:lumOff val="35000"/>
                </a:schemeClr>
              </a:solidFill>
              <a:latin typeface="Century Schoolbook" panose="02040604050505020304" pitchFamily="18" charset="0"/>
              <a:cs typeface="Myriad Pro"/>
            </a:endParaRPr>
          </a:p>
          <a:p>
            <a:pPr marL="228600" lvl="0" indent="-228600" defTabSz="914400">
              <a:lnSpc>
                <a:spcPct val="90000"/>
              </a:lnSpc>
              <a:spcBef>
                <a:spcPts val="1000"/>
              </a:spcBef>
              <a:buFont typeface="Arial" panose="020B0604020202020204" pitchFamily="34" charset="0"/>
              <a:buChar char="•"/>
            </a:pPr>
            <a:r>
              <a:rPr lang="en-US" sz="2000" u="sng" dirty="0">
                <a:solidFill>
                  <a:prstClr val="black"/>
                </a:solidFill>
                <a:latin typeface="Century Schoolbook" panose="02040604050505020304" pitchFamily="18" charset="0"/>
              </a:rPr>
              <a:t>Holding</a:t>
            </a:r>
          </a:p>
          <a:p>
            <a:pPr marL="857250" lvl="1" indent="-457200" defTabSz="914400">
              <a:lnSpc>
                <a:spcPct val="90000"/>
              </a:lnSpc>
              <a:spcBef>
                <a:spcPts val="1000"/>
              </a:spcBef>
              <a:buFont typeface="Century Schoolbook" panose="02040604050505020304" pitchFamily="18" charset="0"/>
              <a:buChar char="–"/>
            </a:pPr>
            <a:r>
              <a:rPr lang="en-US" sz="2000" dirty="0">
                <a:latin typeface="Century Schoolbook" panose="02040604050505020304" pitchFamily="18" charset="0"/>
              </a:rPr>
              <a:t>Petitioners have standing because they own property approximately 300 feet from the property line of the project</a:t>
            </a:r>
          </a:p>
          <a:p>
            <a:pPr lvl="2"/>
            <a:r>
              <a:rPr lang="en-US" sz="1600" dirty="0">
                <a:solidFill>
                  <a:prstClr val="black"/>
                </a:solidFill>
                <a:latin typeface="Century Schoolbook" panose="02040604050505020304" pitchFamily="18" charset="0"/>
              </a:rPr>
              <a:t>Notable because the Second Department has held that the relevant measurement for standing purposes is not to the property line, but to the proposed construction itself.  </a:t>
            </a:r>
            <a:r>
              <a:rPr lang="en-US" sz="1600" u="sng" dirty="0">
                <a:solidFill>
                  <a:prstClr val="black"/>
                </a:solidFill>
                <a:latin typeface="Century Schoolbook" panose="02040604050505020304" pitchFamily="18" charset="0"/>
              </a:rPr>
              <a:t>See</a:t>
            </a:r>
            <a:r>
              <a:rPr lang="en-US" sz="1600" dirty="0">
                <a:solidFill>
                  <a:prstClr val="black"/>
                </a:solidFill>
                <a:latin typeface="Century Schoolbook" panose="02040604050505020304" pitchFamily="18" charset="0"/>
              </a:rPr>
              <a:t> </a:t>
            </a:r>
            <a:r>
              <a:rPr lang="en-US" sz="1600" u="sng" dirty="0">
                <a:solidFill>
                  <a:prstClr val="black"/>
                </a:solidFill>
                <a:latin typeface="Century Schoolbook" panose="02040604050505020304" pitchFamily="18" charset="0"/>
              </a:rPr>
              <a:t>Matter of </a:t>
            </a:r>
            <a:r>
              <a:rPr lang="en-US" sz="1600" u="sng" dirty="0">
                <a:latin typeface="Century Schoolbook" panose="02040604050505020304" pitchFamily="18" charset="0"/>
              </a:rPr>
              <a:t>Tuxedo Land Trust, Inc. v Town Bd. of Town of Tuxedo</a:t>
            </a:r>
            <a:r>
              <a:rPr lang="en-US" sz="1600" dirty="0">
                <a:latin typeface="Century Schoolbook" panose="02040604050505020304" pitchFamily="18" charset="0"/>
              </a:rPr>
              <a:t>, 112 AD3d 726, 728 (2d Dept 2013)</a:t>
            </a:r>
          </a:p>
          <a:p>
            <a:pPr marL="857250" lvl="1" indent="-457200" defTabSz="914400">
              <a:lnSpc>
                <a:spcPct val="90000"/>
              </a:lnSpc>
              <a:spcBef>
                <a:spcPts val="1000"/>
              </a:spcBef>
              <a:buFont typeface="Century Schoolbook" panose="02040604050505020304" pitchFamily="18" charset="0"/>
              <a:buChar char="–"/>
            </a:pPr>
            <a:r>
              <a:rPr lang="en-US" sz="2000" dirty="0">
                <a:solidFill>
                  <a:prstClr val="black"/>
                </a:solidFill>
                <a:latin typeface="Century Schoolbook" panose="02040604050505020304" pitchFamily="18" charset="0"/>
              </a:rPr>
              <a:t>Negative declaration annulled because it did not contain any findings concerning the “</a:t>
            </a:r>
            <a:r>
              <a:rPr lang="en-US" sz="2000" dirty="0">
                <a:latin typeface="Century Schoolbook" panose="02040604050505020304" pitchFamily="18" charset="0"/>
              </a:rPr>
              <a:t>undisputed presence of preexisting soil contamination on the project site . . . The document containing the purported reasoning for the lead agency’s determination of significance, which was prepared subsequent to the issuance of the negative declaration, does not fulfill the statutory mandate.”  </a:t>
            </a:r>
            <a:endParaRPr lang="en-US" sz="2000" dirty="0">
              <a:solidFill>
                <a:prstClr val="black"/>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Century Schoolbook" panose="02040604050505020304" pitchFamily="18" charset="0"/>
              <a:cs typeface="Myriad Pro"/>
            </a:endParaRPr>
          </a:p>
        </p:txBody>
      </p:sp>
    </p:spTree>
    <p:extLst>
      <p:ext uri="{BB962C8B-B14F-4D97-AF65-F5344CB8AC3E}">
        <p14:creationId xmlns:p14="http://schemas.microsoft.com/office/powerpoint/2010/main" val="70472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u="sng" dirty="0">
                <a:latin typeface="Century Schoolbook" panose="02040604050505020304" pitchFamily="18" charset="0"/>
              </a:rPr>
              <a:t>Matter of Exeter Bldg. Corp. v Town of Newburgh</a:t>
            </a:r>
            <a:r>
              <a:rPr lang="en-US" sz="2400" dirty="0">
                <a:latin typeface="Century Schoolbook" panose="02040604050505020304" pitchFamily="18" charset="0"/>
              </a:rPr>
              <a:t>, 26 NY3d 1129 (2016)</a:t>
            </a:r>
            <a:endParaRPr lang="en-US" sz="2400" dirty="0">
              <a:solidFill>
                <a:schemeClr val="tx1">
                  <a:lumMod val="65000"/>
                  <a:lumOff val="35000"/>
                </a:schemeClr>
              </a:solidFill>
              <a:latin typeface="Century Schoolbook" panose="02040604050505020304" pitchFamily="18" charset="0"/>
            </a:endParaRPr>
          </a:p>
          <a:p>
            <a:pPr marL="0" indent="0">
              <a:buNone/>
            </a:pPr>
            <a:endParaRPr lang="en-US" sz="1000" dirty="0">
              <a:solidFill>
                <a:schemeClr val="tx1">
                  <a:lumMod val="65000"/>
                  <a:lumOff val="35000"/>
                </a:schemeClr>
              </a:solidFill>
              <a:latin typeface="Century Schoolbook" panose="02040604050505020304" pitchFamily="18" charset="0"/>
              <a:cs typeface="Myriad Pro"/>
            </a:endParaRPr>
          </a:p>
          <a:p>
            <a:pPr marL="228600" lvl="0" indent="-228600" defTabSz="914400">
              <a:lnSpc>
                <a:spcPct val="90000"/>
              </a:lnSpc>
              <a:spcBef>
                <a:spcPts val="1000"/>
              </a:spcBef>
              <a:buFont typeface="Arial" panose="020B0604020202020204" pitchFamily="34" charset="0"/>
              <a:buChar char="•"/>
            </a:pPr>
            <a:r>
              <a:rPr lang="en-US" sz="2800" u="sng" dirty="0">
                <a:solidFill>
                  <a:prstClr val="black"/>
                </a:solidFill>
                <a:latin typeface="Century Schoolbook" panose="02040604050505020304" pitchFamily="18" charset="0"/>
              </a:rPr>
              <a:t>Issue </a:t>
            </a:r>
          </a:p>
          <a:p>
            <a:pPr marL="685800" lvl="1" indent="-228600" defTabSz="914400">
              <a:lnSpc>
                <a:spcPct val="90000"/>
              </a:lnSpc>
              <a:spcBef>
                <a:spcPts val="500"/>
              </a:spcBef>
              <a:buFont typeface="Calibri" panose="020F0502020204030204" pitchFamily="34" charset="0"/>
              <a:buChar char="–"/>
            </a:pPr>
            <a:r>
              <a:rPr lang="en-US" sz="2400" dirty="0">
                <a:solidFill>
                  <a:prstClr val="black"/>
                </a:solidFill>
                <a:latin typeface="Century Schoolbook" panose="02040604050505020304" pitchFamily="18" charset="0"/>
              </a:rPr>
              <a:t>Does a conditional site plan approval grant Petitioner a vested right to the prior zoning scheme?</a:t>
            </a:r>
          </a:p>
          <a:p>
            <a:pPr marL="228600" lvl="0" indent="-228600" defTabSz="914400">
              <a:lnSpc>
                <a:spcPct val="90000"/>
              </a:lnSpc>
              <a:spcBef>
                <a:spcPts val="1000"/>
              </a:spcBef>
              <a:buFont typeface="Arial" panose="020B0604020202020204" pitchFamily="34" charset="0"/>
              <a:buChar char="•"/>
            </a:pPr>
            <a:r>
              <a:rPr lang="en-US" sz="2800" u="sng" dirty="0">
                <a:solidFill>
                  <a:prstClr val="black"/>
                </a:solidFill>
                <a:latin typeface="Century Schoolbook" panose="02040604050505020304" pitchFamily="18" charset="0"/>
              </a:rPr>
              <a:t>Holding </a:t>
            </a:r>
            <a:endParaRPr lang="en-US" sz="2800" b="1" u="sng" dirty="0">
              <a:solidFill>
                <a:prstClr val="black"/>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r>
              <a:rPr lang="en-US" sz="2400" dirty="0">
                <a:solidFill>
                  <a:prstClr val="black"/>
                </a:solidFill>
                <a:latin typeface="Century Schoolbook" panose="02040604050505020304" pitchFamily="18" charset="0"/>
              </a:rPr>
              <a:t>The conditional site plan approval did not grant Petitioner a vested right in the prior zoning scheme because it was not reasonable for him to rely upon it given repeated warnings that his property was not zoned for the proposed development.</a:t>
            </a:r>
          </a:p>
          <a:p>
            <a:pPr marL="0" indent="0">
              <a:buNone/>
            </a:pPr>
            <a:endParaRPr lang="en-US" sz="1800" dirty="0">
              <a:solidFill>
                <a:schemeClr val="tx1">
                  <a:lumMod val="65000"/>
                  <a:lumOff val="35000"/>
                </a:schemeClr>
              </a:solidFill>
              <a:latin typeface="Century Schoolbook" panose="02040604050505020304" pitchFamily="18" charset="0"/>
              <a:cs typeface="Myriad Pro"/>
            </a:endParaRPr>
          </a:p>
          <a:p>
            <a:pPr marL="685800" lvl="1" indent="-228600" defTabSz="914400">
              <a:lnSpc>
                <a:spcPct val="90000"/>
              </a:lnSpc>
              <a:spcBef>
                <a:spcPts val="500"/>
              </a:spcBef>
              <a:buFont typeface="Calibri" panose="020F0502020204030204" pitchFamily="34" charset="0"/>
              <a:buChar char="–"/>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22427146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WOH_PPT_SECTION TITLE 2.jpg" descr="/Users/jeanie/Desktop/PROJECTS/WOH/WOH_PPT_SECTION TITLE 2.jpg"/>
          <p:cNvPicPr>
            <a:picLocks noGrp="1" noChangeAspect="1"/>
          </p:cNvPicPr>
          <p:nvPr>
            <p:ph idx="1"/>
          </p:nvPr>
        </p:nvPicPr>
        <p:blipFill rotWithShape="1">
          <a:blip r:embed="rId2" r:link="rId3">
            <a:extLst>
              <a:ext uri="{28A0092B-C50C-407E-A947-70E740481C1C}">
                <a14:useLocalDpi xmlns:a14="http://schemas.microsoft.com/office/drawing/2010/main" val="0"/>
              </a:ext>
            </a:extLst>
          </a:blip>
          <a:srcRect t="40"/>
          <a:stretch>
            <a:fillRect/>
          </a:stretch>
        </p:blipFill>
        <p:spPr>
          <a:xfrm>
            <a:off x="-3626" y="0"/>
            <a:ext cx="9147626" cy="6858000"/>
          </a:xfrm>
        </p:spPr>
      </p:pic>
      <p:sp>
        <p:nvSpPr>
          <p:cNvPr id="6" name="Title 1"/>
          <p:cNvSpPr txBox="1">
            <a:spLocks/>
          </p:cNvSpPr>
          <p:nvPr/>
        </p:nvSpPr>
        <p:spPr>
          <a:xfrm>
            <a:off x="2639296" y="2506461"/>
            <a:ext cx="5608917" cy="147002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spc="300" dirty="0">
                <a:solidFill>
                  <a:schemeClr val="bg1"/>
                </a:solidFill>
                <a:latin typeface="Myriad Pro"/>
                <a:cs typeface="Myriad Pro"/>
              </a:rPr>
              <a:t>Supreme Court Cases</a:t>
            </a:r>
          </a:p>
        </p:txBody>
      </p:sp>
      <p:sp>
        <p:nvSpPr>
          <p:cNvPr id="7" name="Subtitle 2"/>
          <p:cNvSpPr txBox="1">
            <a:spLocks/>
          </p:cNvSpPr>
          <p:nvPr/>
        </p:nvSpPr>
        <p:spPr>
          <a:xfrm>
            <a:off x="2556168" y="2957311"/>
            <a:ext cx="5216232" cy="20383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solidFill>
                <a:schemeClr val="bg1">
                  <a:lumMod val="75000"/>
                </a:schemeClr>
              </a:solidFill>
              <a:latin typeface="Myriad Pro"/>
              <a:cs typeface="Myriad Pro"/>
            </a:endParaRPr>
          </a:p>
        </p:txBody>
      </p:sp>
    </p:spTree>
    <p:extLst>
      <p:ext uri="{BB962C8B-B14F-4D97-AF65-F5344CB8AC3E}">
        <p14:creationId xmlns:p14="http://schemas.microsoft.com/office/powerpoint/2010/main" val="3973197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22669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u="sng" dirty="0">
                <a:latin typeface="Century Schoolbook" panose="02040604050505020304" pitchFamily="18" charset="0"/>
                <a:cs typeface="Times New Roman" panose="02020603050405020304" pitchFamily="18" charset="0"/>
              </a:rPr>
              <a:t>David Gibson, et. al.  v. Planning Board of the Town of Ballston and Heritage Development Holdings, LLC</a:t>
            </a:r>
            <a:r>
              <a:rPr lang="en-US" sz="1800" dirty="0">
                <a:latin typeface="Century Schoolbook" panose="02040604050505020304" pitchFamily="18" charset="0"/>
                <a:cs typeface="Times New Roman" panose="02020603050405020304" pitchFamily="18" charset="0"/>
              </a:rPr>
              <a:t>, Index No. 20171195 (Sup. Ct. Saratoga Co. 2017)</a:t>
            </a:r>
          </a:p>
          <a:p>
            <a:pPr marL="228600" lvl="0" indent="-228600" defTabSz="914400">
              <a:lnSpc>
                <a:spcPct val="90000"/>
              </a:lnSpc>
              <a:spcBef>
                <a:spcPts val="1000"/>
              </a:spcBef>
              <a:buFont typeface="Arial" panose="020B0604020202020204" pitchFamily="34" charset="0"/>
              <a:buChar char="•"/>
            </a:pPr>
            <a:r>
              <a:rPr lang="en-US" sz="1600" u="sng" dirty="0">
                <a:solidFill>
                  <a:prstClr val="black"/>
                </a:solidFill>
                <a:latin typeface="Century Schoolbook" panose="02040604050505020304" pitchFamily="18" charset="0"/>
                <a:cs typeface="Times New Roman" panose="02020603050405020304" pitchFamily="18" charset="0"/>
              </a:rPr>
              <a:t>Issue</a:t>
            </a:r>
          </a:p>
          <a:p>
            <a:pPr marL="685800" lvl="1" indent="-228600" defTabSz="914400">
              <a:lnSpc>
                <a:spcPct val="90000"/>
              </a:lnSpc>
              <a:spcBef>
                <a:spcPts val="500"/>
              </a:spcBef>
              <a:buFont typeface="Calibri" panose="020F0502020204030204" pitchFamily="34" charset="0"/>
              <a:buChar char="–"/>
            </a:pPr>
            <a:r>
              <a:rPr lang="en-US" sz="1600" dirty="0">
                <a:solidFill>
                  <a:prstClr val="black"/>
                </a:solidFill>
                <a:latin typeface="Century Schoolbook" panose="02040604050505020304" pitchFamily="18" charset="0"/>
                <a:cs typeface="Times New Roman" panose="02020603050405020304" pitchFamily="18" charset="0"/>
              </a:rPr>
              <a:t>Whether the Petitioner was time barred to challenge the Neg Dec and whether subdivision was in violation of the Town’s Subdivision Regulations.  </a:t>
            </a:r>
          </a:p>
          <a:p>
            <a:pPr marL="228600" lvl="0" indent="-228600" defTabSz="914400">
              <a:lnSpc>
                <a:spcPct val="90000"/>
              </a:lnSpc>
              <a:spcBef>
                <a:spcPts val="1000"/>
              </a:spcBef>
              <a:buFont typeface="Arial" panose="020B0604020202020204" pitchFamily="34" charset="0"/>
              <a:buChar char="•"/>
            </a:pPr>
            <a:r>
              <a:rPr lang="en-US" sz="1600" u="sng" dirty="0">
                <a:solidFill>
                  <a:prstClr val="black"/>
                </a:solidFill>
                <a:latin typeface="Century Schoolbook" panose="02040604050505020304" pitchFamily="18" charset="0"/>
                <a:cs typeface="Times New Roman" panose="02020603050405020304" pitchFamily="18" charset="0"/>
              </a:rPr>
              <a:t>Facts</a:t>
            </a:r>
            <a:r>
              <a:rPr lang="en-US" sz="1600" dirty="0">
                <a:solidFill>
                  <a:prstClr val="black"/>
                </a:solidFill>
                <a:latin typeface="Century Schoolbook" panose="02040604050505020304" pitchFamily="18" charset="0"/>
                <a:cs typeface="Times New Roman" panose="02020603050405020304" pitchFamily="18" charset="0"/>
              </a:rPr>
              <a:t>	</a:t>
            </a:r>
          </a:p>
          <a:p>
            <a:pPr marL="685800" lvl="1" indent="-228600" defTabSz="914400">
              <a:lnSpc>
                <a:spcPct val="90000"/>
              </a:lnSpc>
              <a:spcBef>
                <a:spcPts val="500"/>
              </a:spcBef>
              <a:buFont typeface="Calibri" panose="020F0502020204030204" pitchFamily="34" charset="0"/>
              <a:buChar char="–"/>
            </a:pPr>
            <a:r>
              <a:rPr lang="en-US" sz="1600" dirty="0">
                <a:solidFill>
                  <a:prstClr val="black"/>
                </a:solidFill>
                <a:latin typeface="Century Schoolbook" panose="02040604050505020304" pitchFamily="18" charset="0"/>
              </a:rPr>
              <a:t>Respondent sought to subdivide approximately 96 acres of land and rezone into the PUDD district. </a:t>
            </a:r>
          </a:p>
          <a:p>
            <a:pPr marL="685800" lvl="1" indent="-228600" defTabSz="914400">
              <a:lnSpc>
                <a:spcPct val="90000"/>
              </a:lnSpc>
              <a:spcBef>
                <a:spcPts val="500"/>
              </a:spcBef>
              <a:buFont typeface="Calibri" panose="020F0502020204030204" pitchFamily="34" charset="0"/>
              <a:buChar char="–"/>
            </a:pPr>
            <a:r>
              <a:rPr lang="en-US" sz="1600" dirty="0">
                <a:solidFill>
                  <a:prstClr val="black"/>
                </a:solidFill>
                <a:latin typeface="Century Schoolbook" panose="02040604050505020304" pitchFamily="18" charset="0"/>
              </a:rPr>
              <a:t>On July 31, 2014, the Planning Board issued a negative declaration, after considering a wide range of submission including multiple reports and recommendations from the Town’s engineering consultant and after reviewing a full </a:t>
            </a:r>
            <a:r>
              <a:rPr lang="en-US" sz="1600" dirty="0" err="1">
                <a:solidFill>
                  <a:prstClr val="black"/>
                </a:solidFill>
                <a:latin typeface="Century Schoolbook" panose="02040604050505020304" pitchFamily="18" charset="0"/>
              </a:rPr>
              <a:t>EAF</a:t>
            </a:r>
            <a:r>
              <a:rPr lang="en-US" sz="1600" dirty="0">
                <a:solidFill>
                  <a:prstClr val="black"/>
                </a:solidFill>
                <a:latin typeface="Century Schoolbook" panose="02040604050505020304" pitchFamily="18" charset="0"/>
              </a:rPr>
              <a:t>.</a:t>
            </a:r>
          </a:p>
          <a:p>
            <a:pPr marL="685800" lvl="1" indent="-228600" defTabSz="914400">
              <a:lnSpc>
                <a:spcPct val="90000"/>
              </a:lnSpc>
              <a:spcBef>
                <a:spcPts val="500"/>
              </a:spcBef>
              <a:buFont typeface="Calibri" panose="020F0502020204030204" pitchFamily="34" charset="0"/>
              <a:buChar char="–"/>
            </a:pPr>
            <a:r>
              <a:rPr lang="en-US" sz="1600" dirty="0">
                <a:solidFill>
                  <a:prstClr val="black"/>
                </a:solidFill>
                <a:latin typeface="Century Schoolbook" panose="02040604050505020304" pitchFamily="18" charset="0"/>
              </a:rPr>
              <a:t>On October 28, 2015 the Planning Board held a public hearing on the plan, which was revised and resubmitted with another public hearing on January 20, 2016. </a:t>
            </a:r>
          </a:p>
          <a:p>
            <a:pPr marL="685800" lvl="1" indent="-228600" defTabSz="914400">
              <a:lnSpc>
                <a:spcPct val="90000"/>
              </a:lnSpc>
              <a:spcBef>
                <a:spcPts val="500"/>
              </a:spcBef>
              <a:buFont typeface="Calibri" panose="020F0502020204030204" pitchFamily="34" charset="0"/>
              <a:buChar char="–"/>
            </a:pPr>
            <a:r>
              <a:rPr lang="en-US" sz="1600" dirty="0">
                <a:solidFill>
                  <a:prstClr val="black"/>
                </a:solidFill>
                <a:latin typeface="Century Schoolbook" panose="02040604050505020304" pitchFamily="18" charset="0"/>
              </a:rPr>
              <a:t>On January 20, 2016 the Planning Board approved the preliminary subdivision plan.</a:t>
            </a:r>
          </a:p>
          <a:p>
            <a:pPr marL="685800" lvl="1" indent="-228600" defTabSz="914400">
              <a:lnSpc>
                <a:spcPct val="90000"/>
              </a:lnSpc>
              <a:spcBef>
                <a:spcPts val="500"/>
              </a:spcBef>
              <a:buFont typeface="Calibri" panose="020F0502020204030204" pitchFamily="34" charset="0"/>
              <a:buChar char="–"/>
            </a:pPr>
            <a:r>
              <a:rPr lang="en-US" sz="1600" dirty="0">
                <a:solidFill>
                  <a:prstClr val="black"/>
                </a:solidFill>
                <a:latin typeface="Century Schoolbook" panose="02040604050505020304" pitchFamily="18" charset="0"/>
              </a:rPr>
              <a:t>On January 13, 2017, Petitioners submitted written environmental concerns related to the project prior to final subdivision approval. </a:t>
            </a:r>
          </a:p>
          <a:p>
            <a:pPr marL="685800" lvl="1" indent="-228600" defTabSz="914400">
              <a:lnSpc>
                <a:spcPct val="90000"/>
              </a:lnSpc>
              <a:spcBef>
                <a:spcPts val="500"/>
              </a:spcBef>
              <a:buFont typeface="Calibri" panose="020F0502020204030204" pitchFamily="34" charset="0"/>
              <a:buChar char="–"/>
            </a:pPr>
            <a:r>
              <a:rPr lang="en-US" sz="1600" dirty="0">
                <a:solidFill>
                  <a:prstClr val="black"/>
                </a:solidFill>
                <a:latin typeface="Century Schoolbook" panose="02040604050505020304" pitchFamily="18" charset="0"/>
              </a:rPr>
              <a:t>Final subdivision approval was granted on March 29, 2017 and the Planning Board assured Petitioners their concerns were already addressed.  </a:t>
            </a: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457200" lvl="1" indent="0" defTabSz="914400">
              <a:lnSpc>
                <a:spcPct val="90000"/>
              </a:lnSpc>
              <a:spcBef>
                <a:spcPts val="500"/>
              </a:spcBef>
              <a:buNone/>
            </a:pPr>
            <a:endParaRPr lang="en-US" sz="1600" dirty="0">
              <a:solidFill>
                <a:prstClr val="black"/>
              </a:solidFill>
              <a:latin typeface="Century Schoolbook" panose="02040604050505020304" pitchFamily="18" charset="0"/>
            </a:endParaRPr>
          </a:p>
          <a:p>
            <a:pPr marL="0" indent="0">
              <a:buNone/>
            </a:pPr>
            <a:endParaRPr lang="en-US" sz="1800" dirty="0">
              <a:solidFill>
                <a:prstClr val="black"/>
              </a:solidFill>
              <a:latin typeface="Century Schoolbook" panose="02040604050505020304" pitchFamily="18" charset="0"/>
            </a:endParaRPr>
          </a:p>
          <a:p>
            <a:pPr marL="0" indent="0">
              <a:buFont typeface="Arial"/>
              <a:buNone/>
            </a:pPr>
            <a:endParaRPr lang="en-US" sz="1800" dirty="0">
              <a:solidFill>
                <a:schemeClr val="tx1">
                  <a:lumMod val="65000"/>
                  <a:lumOff val="35000"/>
                </a:schemeClr>
              </a:solidFill>
              <a:latin typeface="Myriad Pro"/>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21217160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2266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u="sng" dirty="0">
                <a:latin typeface="Century Schoolbook" panose="02040604050505020304" pitchFamily="18" charset="0"/>
                <a:cs typeface="Times New Roman" panose="02020603050405020304" pitchFamily="18" charset="0"/>
              </a:rPr>
              <a:t>David Gibson, et. al.  v. Planning Board of the Town of Ballston and Heritage Development Holdings, LLC</a:t>
            </a:r>
            <a:r>
              <a:rPr lang="en-US" sz="1800" dirty="0">
                <a:latin typeface="Century Schoolbook" panose="02040604050505020304" pitchFamily="18" charset="0"/>
                <a:cs typeface="Times New Roman" panose="02020603050405020304" pitchFamily="18" charset="0"/>
              </a:rPr>
              <a:t>, Index No. 20171195 (Sup. Ct. Saratoga Co. 2017) CONT’D</a:t>
            </a:r>
          </a:p>
          <a:p>
            <a:pPr marL="0" indent="0">
              <a:buNone/>
            </a:pPr>
            <a:endParaRPr lang="en-US" sz="1800" dirty="0">
              <a:latin typeface="Century Schoolbook" panose="02040604050505020304" pitchFamily="18" charset="0"/>
              <a:cs typeface="Times New Roman" panose="02020603050405020304" pitchFamily="18" charset="0"/>
            </a:endParaRPr>
          </a:p>
          <a:p>
            <a:pPr marL="228600" lvl="0" indent="-228600" defTabSz="914400">
              <a:lnSpc>
                <a:spcPct val="90000"/>
              </a:lnSpc>
              <a:spcBef>
                <a:spcPts val="1000"/>
              </a:spcBef>
              <a:buFont typeface="Arial" panose="020B0604020202020204" pitchFamily="34" charset="0"/>
              <a:buChar char="•"/>
            </a:pPr>
            <a:r>
              <a:rPr lang="en-US" sz="1600" u="sng" dirty="0">
                <a:latin typeface="Century Schoolbook" panose="02040604050505020304" pitchFamily="18" charset="0"/>
                <a:cs typeface="Times New Roman" panose="02020603050405020304" pitchFamily="18" charset="0"/>
              </a:rPr>
              <a:t>Facts</a:t>
            </a:r>
            <a:r>
              <a:rPr lang="en-US" sz="1600" dirty="0">
                <a:latin typeface="Century Schoolbook" panose="02040604050505020304" pitchFamily="18" charset="0"/>
                <a:cs typeface="Times New Roman" panose="02020603050405020304" pitchFamily="18" charset="0"/>
              </a:rPr>
              <a:t>	</a:t>
            </a:r>
          </a:p>
          <a:p>
            <a:pPr marL="0" lvl="0" indent="0" defTabSz="914400">
              <a:lnSpc>
                <a:spcPct val="90000"/>
              </a:lnSpc>
              <a:spcBef>
                <a:spcPts val="1000"/>
              </a:spcBef>
              <a:buNone/>
            </a:pPr>
            <a:endParaRPr lang="en-US" sz="1600" dirty="0">
              <a:latin typeface="Century Schoolbook" panose="02040604050505020304" pitchFamily="18" charset="0"/>
              <a:cs typeface="Times New Roman" panose="02020603050405020304" pitchFamily="18" charset="0"/>
            </a:endParaRPr>
          </a:p>
          <a:p>
            <a:pPr marL="685800" lvl="1" indent="-228600" defTabSz="914400">
              <a:lnSpc>
                <a:spcPct val="90000"/>
              </a:lnSpc>
              <a:spcBef>
                <a:spcPts val="500"/>
              </a:spcBef>
              <a:buFont typeface="Calibri" panose="020F0502020204030204" pitchFamily="34" charset="0"/>
              <a:buChar char="–"/>
            </a:pPr>
            <a:r>
              <a:rPr lang="en-US" sz="1600" dirty="0">
                <a:latin typeface="Century Schoolbook" panose="02040604050505020304" pitchFamily="18" charset="0"/>
              </a:rPr>
              <a:t>Petitioners filed suit claiming that: </a:t>
            </a:r>
          </a:p>
          <a:p>
            <a:pPr marL="685800" lvl="1" indent="-228600" defTabSz="914400">
              <a:lnSpc>
                <a:spcPct val="90000"/>
              </a:lnSpc>
              <a:spcBef>
                <a:spcPts val="500"/>
              </a:spcBef>
              <a:buFont typeface="Calibri" panose="020F0502020204030204" pitchFamily="34" charset="0"/>
              <a:buChar char="–"/>
            </a:pPr>
            <a:endParaRPr lang="en-US" sz="1600" dirty="0">
              <a:latin typeface="Century Schoolbook" panose="02040604050505020304" pitchFamily="18" charset="0"/>
            </a:endParaRPr>
          </a:p>
          <a:p>
            <a:pPr marL="1085850" lvl="2" defTabSz="914400">
              <a:lnSpc>
                <a:spcPct val="90000"/>
              </a:lnSpc>
              <a:spcBef>
                <a:spcPts val="500"/>
              </a:spcBef>
              <a:buFont typeface="Wingdings" panose="05000000000000000000" pitchFamily="2" charset="2"/>
              <a:buChar char="§"/>
            </a:pPr>
            <a:r>
              <a:rPr lang="en-US" sz="1600" dirty="0">
                <a:latin typeface="Century Schoolbook" panose="02040604050505020304" pitchFamily="18" charset="0"/>
              </a:rPr>
              <a:t>The plan violated the Town’s lighting requirements under the Subdivision Regulations;</a:t>
            </a:r>
          </a:p>
          <a:p>
            <a:pPr marL="1085850" lvl="2" defTabSz="914400">
              <a:lnSpc>
                <a:spcPct val="90000"/>
              </a:lnSpc>
              <a:spcBef>
                <a:spcPts val="500"/>
              </a:spcBef>
              <a:buFont typeface="Wingdings" panose="05000000000000000000" pitchFamily="2" charset="2"/>
              <a:buChar char="§"/>
            </a:pPr>
            <a:endParaRPr lang="en-US" sz="1600" dirty="0">
              <a:latin typeface="Century Schoolbook" panose="02040604050505020304" pitchFamily="18" charset="0"/>
            </a:endParaRPr>
          </a:p>
          <a:p>
            <a:pPr marL="1085850" lvl="2" defTabSz="914400">
              <a:lnSpc>
                <a:spcPct val="90000"/>
              </a:lnSpc>
              <a:spcBef>
                <a:spcPts val="500"/>
              </a:spcBef>
              <a:buFont typeface="Wingdings" panose="05000000000000000000" pitchFamily="2" charset="2"/>
              <a:buChar char="§"/>
            </a:pPr>
            <a:r>
              <a:rPr lang="en-US" sz="1600" dirty="0">
                <a:latin typeface="Century Schoolbook" panose="02040604050505020304" pitchFamily="18" charset="0"/>
              </a:rPr>
              <a:t>The plan violated the Town’s tree preservation requirements under the Subdivision Regulations; and </a:t>
            </a:r>
          </a:p>
          <a:p>
            <a:pPr marL="1085850" lvl="2" defTabSz="914400">
              <a:lnSpc>
                <a:spcPct val="90000"/>
              </a:lnSpc>
              <a:spcBef>
                <a:spcPts val="500"/>
              </a:spcBef>
              <a:buFont typeface="Wingdings" panose="05000000000000000000" pitchFamily="2" charset="2"/>
              <a:buChar char="§"/>
            </a:pPr>
            <a:endParaRPr lang="en-US" sz="1600" dirty="0">
              <a:latin typeface="Century Schoolbook" panose="02040604050505020304" pitchFamily="18" charset="0"/>
            </a:endParaRPr>
          </a:p>
          <a:p>
            <a:pPr marL="1085850" lvl="2" defTabSz="914400">
              <a:lnSpc>
                <a:spcPct val="90000"/>
              </a:lnSpc>
              <a:spcBef>
                <a:spcPts val="500"/>
              </a:spcBef>
              <a:buFont typeface="Wingdings" panose="05000000000000000000" pitchFamily="2" charset="2"/>
              <a:buChar char="§"/>
            </a:pPr>
            <a:r>
              <a:rPr lang="en-US" sz="1600" dirty="0">
                <a:latin typeface="Century Schoolbook" panose="02040604050505020304" pitchFamily="18" charset="0"/>
              </a:rPr>
              <a:t>A hard look was not taken and the negative declaration should have been rescinded based on Petitioner’s comments, which were submitted after the preliminary approval was granted. </a:t>
            </a:r>
          </a:p>
          <a:p>
            <a:pPr marL="1085850" lvl="2" defTabSz="914400">
              <a:lnSpc>
                <a:spcPct val="90000"/>
              </a:lnSpc>
              <a:spcBef>
                <a:spcPts val="500"/>
              </a:spcBef>
              <a:buFont typeface="Wingdings" panose="05000000000000000000" pitchFamily="2" charset="2"/>
              <a:buChar char="§"/>
            </a:pPr>
            <a:endParaRPr lang="en-US" sz="1600" dirty="0">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457200" lvl="1" indent="0" defTabSz="914400">
              <a:lnSpc>
                <a:spcPct val="90000"/>
              </a:lnSpc>
              <a:spcBef>
                <a:spcPts val="500"/>
              </a:spcBef>
              <a:buNone/>
            </a:pPr>
            <a:endParaRPr lang="en-US" sz="1600" dirty="0">
              <a:solidFill>
                <a:prstClr val="black"/>
              </a:solidFill>
              <a:latin typeface="Century Schoolbook" panose="02040604050505020304" pitchFamily="18" charset="0"/>
            </a:endParaRPr>
          </a:p>
          <a:p>
            <a:pPr marL="0" indent="0">
              <a:buNone/>
            </a:pPr>
            <a:endParaRPr lang="en-US" sz="1800" dirty="0">
              <a:solidFill>
                <a:prstClr val="black"/>
              </a:solidFill>
              <a:latin typeface="Century Schoolbook" panose="02040604050505020304" pitchFamily="18" charset="0"/>
            </a:endParaRPr>
          </a:p>
          <a:p>
            <a:pPr marL="0" indent="0">
              <a:buFont typeface="Arial"/>
              <a:buNone/>
            </a:pPr>
            <a:endParaRPr lang="en-US" sz="1800" dirty="0">
              <a:solidFill>
                <a:schemeClr val="tx1">
                  <a:lumMod val="65000"/>
                  <a:lumOff val="35000"/>
                </a:schemeClr>
              </a:solidFill>
              <a:latin typeface="Myriad Pro"/>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19630586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22669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u="sng" dirty="0">
                <a:latin typeface="Century Schoolbook" panose="02040604050505020304" pitchFamily="18" charset="0"/>
                <a:cs typeface="Times New Roman" panose="02020603050405020304" pitchFamily="18" charset="0"/>
              </a:rPr>
              <a:t>David Gibson, et. al.  v. Planning Board of the Town of Ballston and Heritage Development Holdings, LLC</a:t>
            </a:r>
            <a:r>
              <a:rPr lang="en-US" sz="1800" dirty="0">
                <a:latin typeface="Century Schoolbook" panose="02040604050505020304" pitchFamily="18" charset="0"/>
                <a:cs typeface="Times New Roman" panose="02020603050405020304" pitchFamily="18" charset="0"/>
              </a:rPr>
              <a:t>, Index No. 20171195 (Sup. Ct. Saratoga Co. 2017)</a:t>
            </a:r>
          </a:p>
          <a:p>
            <a:pPr marL="228600" lvl="0" indent="-228600" defTabSz="914400">
              <a:lnSpc>
                <a:spcPct val="90000"/>
              </a:lnSpc>
              <a:spcBef>
                <a:spcPts val="1000"/>
              </a:spcBef>
              <a:buFont typeface="Arial" panose="020B0604020202020204" pitchFamily="34" charset="0"/>
              <a:buChar char="•"/>
            </a:pPr>
            <a:endParaRPr lang="en-US" sz="1600" u="sng" dirty="0">
              <a:solidFill>
                <a:prstClr val="black"/>
              </a:solidFill>
              <a:latin typeface="Century Schoolbook" panose="02040604050505020304" pitchFamily="18" charset="0"/>
              <a:cs typeface="Times New Roman" panose="02020603050405020304" pitchFamily="18" charset="0"/>
            </a:endParaRPr>
          </a:p>
          <a:p>
            <a:pPr marL="228600" lvl="0" indent="-228600" defTabSz="914400">
              <a:lnSpc>
                <a:spcPct val="90000"/>
              </a:lnSpc>
              <a:spcBef>
                <a:spcPts val="1000"/>
              </a:spcBef>
              <a:buFont typeface="Arial" panose="020B0604020202020204" pitchFamily="34" charset="0"/>
              <a:buChar char="•"/>
            </a:pPr>
            <a:r>
              <a:rPr lang="en-US" sz="1600" u="sng" dirty="0">
                <a:solidFill>
                  <a:prstClr val="black"/>
                </a:solidFill>
                <a:latin typeface="Century Schoolbook" panose="02040604050505020304" pitchFamily="18" charset="0"/>
                <a:cs typeface="Times New Roman" panose="02020603050405020304" pitchFamily="18" charset="0"/>
              </a:rPr>
              <a:t>Holding </a:t>
            </a:r>
            <a:r>
              <a:rPr lang="en-US" sz="1600" dirty="0">
                <a:solidFill>
                  <a:prstClr val="black"/>
                </a:solidFill>
                <a:latin typeface="Century Schoolbook" panose="02040604050505020304" pitchFamily="18" charset="0"/>
                <a:cs typeface="Times New Roman" panose="02020603050405020304" pitchFamily="18" charset="0"/>
              </a:rPr>
              <a:t>	</a:t>
            </a:r>
          </a:p>
          <a:p>
            <a:pPr marL="685800" lvl="1" indent="-228600" defTabSz="914400">
              <a:lnSpc>
                <a:spcPct val="90000"/>
              </a:lnSpc>
              <a:spcBef>
                <a:spcPts val="500"/>
              </a:spcBef>
              <a:buFont typeface="Calibri" panose="020F0502020204030204" pitchFamily="34" charset="0"/>
              <a:buChar char="–"/>
            </a:pPr>
            <a:r>
              <a:rPr lang="en-US" sz="1600" dirty="0">
                <a:solidFill>
                  <a:prstClr val="black"/>
                </a:solidFill>
                <a:latin typeface="Century Schoolbook" panose="02040604050505020304" pitchFamily="18" charset="0"/>
                <a:cs typeface="Times New Roman" panose="02020603050405020304" pitchFamily="18" charset="0"/>
              </a:rPr>
              <a:t>For subdivisions, the statute of limitations begins to run “where the </a:t>
            </a:r>
            <a:r>
              <a:rPr lang="en-US" sz="1600" u="sng" dirty="0">
                <a:solidFill>
                  <a:prstClr val="black"/>
                </a:solidFill>
                <a:latin typeface="Century Schoolbook" panose="02040604050505020304" pitchFamily="18" charset="0"/>
                <a:cs typeface="Times New Roman" panose="02020603050405020304" pitchFamily="18" charset="0"/>
              </a:rPr>
              <a:t>preliminary approval</a:t>
            </a:r>
            <a:r>
              <a:rPr lang="en-US" sz="1600" dirty="0">
                <a:solidFill>
                  <a:prstClr val="black"/>
                </a:solidFill>
                <a:latin typeface="Century Schoolbook" panose="02040604050505020304" pitchFamily="18" charset="0"/>
                <a:cs typeface="Times New Roman" panose="02020603050405020304" pitchFamily="18" charset="0"/>
              </a:rPr>
              <a:t> is final as to a particular issue and thus ripe for judicial review by an aggrieved party”.</a:t>
            </a: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cs typeface="Times New Roman" panose="02020603050405020304" pitchFamily="18" charset="0"/>
            </a:endParaRPr>
          </a:p>
          <a:p>
            <a:pPr marL="685800" lvl="1" indent="-228600" defTabSz="914400">
              <a:lnSpc>
                <a:spcPct val="90000"/>
              </a:lnSpc>
              <a:spcBef>
                <a:spcPts val="500"/>
              </a:spcBef>
              <a:buFont typeface="Calibri" panose="020F0502020204030204" pitchFamily="34" charset="0"/>
              <a:buChar char="–"/>
            </a:pPr>
            <a:r>
              <a:rPr lang="en-US" sz="1600" dirty="0">
                <a:solidFill>
                  <a:prstClr val="black"/>
                </a:solidFill>
                <a:latin typeface="Century Schoolbook" panose="02040604050505020304" pitchFamily="18" charset="0"/>
                <a:cs typeface="Times New Roman" panose="02020603050405020304" pitchFamily="18" charset="0"/>
              </a:rPr>
              <a:t>The Court held that the causes of action were considered by the Planning Board before the negative declaration was issued and before the preliminary approval was granted, therefore its challenge to the negative declaration is time-barred.</a:t>
            </a: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cs typeface="Times New Roman" panose="02020603050405020304" pitchFamily="18" charset="0"/>
            </a:endParaRPr>
          </a:p>
          <a:p>
            <a:pPr marL="685800" lvl="1" indent="-228600" defTabSz="914400">
              <a:lnSpc>
                <a:spcPct val="90000"/>
              </a:lnSpc>
              <a:spcBef>
                <a:spcPts val="500"/>
              </a:spcBef>
              <a:buFont typeface="Calibri" panose="020F0502020204030204" pitchFamily="34" charset="0"/>
              <a:buChar char="–"/>
            </a:pPr>
            <a:r>
              <a:rPr lang="en-US" sz="1600" dirty="0">
                <a:solidFill>
                  <a:prstClr val="black"/>
                </a:solidFill>
                <a:latin typeface="Century Schoolbook" panose="02040604050505020304" pitchFamily="18" charset="0"/>
                <a:cs typeface="Times New Roman" panose="02020603050405020304" pitchFamily="18" charset="0"/>
              </a:rPr>
              <a:t>The Planning Board considered lighting, tree preservation, and other environmental impacts before the preliminary approval and therefore the preliminary approval made a determination on these issues final.</a:t>
            </a: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cs typeface="Times New Roman" panose="02020603050405020304" pitchFamily="18" charset="0"/>
            </a:endParaRPr>
          </a:p>
          <a:p>
            <a:pPr marL="685800" lvl="1" indent="-228600" defTabSz="914400">
              <a:lnSpc>
                <a:spcPct val="90000"/>
              </a:lnSpc>
              <a:spcBef>
                <a:spcPts val="500"/>
              </a:spcBef>
              <a:buFont typeface="Calibri" panose="020F0502020204030204" pitchFamily="34" charset="0"/>
              <a:buChar char="–"/>
            </a:pPr>
            <a:r>
              <a:rPr lang="en-US" sz="1600" dirty="0">
                <a:solidFill>
                  <a:prstClr val="black"/>
                </a:solidFill>
                <a:latin typeface="Century Schoolbook" panose="02040604050505020304" pitchFamily="18" charset="0"/>
                <a:cs typeface="Times New Roman" panose="02020603050405020304" pitchFamily="18" charset="0"/>
              </a:rPr>
              <a:t>Petitioners needed to commence the action within 30-days of the preliminary subdivision approval, not the final subdivision approval. </a:t>
            </a:r>
          </a:p>
          <a:p>
            <a:pPr marL="457200" lvl="1" indent="0" defTabSz="914400">
              <a:lnSpc>
                <a:spcPct val="90000"/>
              </a:lnSpc>
              <a:spcBef>
                <a:spcPts val="500"/>
              </a:spcBef>
              <a:buNone/>
            </a:pPr>
            <a:endParaRPr lang="en-US" sz="1600" dirty="0">
              <a:solidFill>
                <a:prstClr val="black"/>
              </a:solidFill>
              <a:latin typeface="Century Schoolbook" panose="02040604050505020304" pitchFamily="18" charset="0"/>
              <a:cs typeface="Times New Roman" panose="02020603050405020304" pitchFamily="18" charset="0"/>
            </a:endParaRPr>
          </a:p>
          <a:p>
            <a:pPr marL="685800" lvl="1" indent="-228600" defTabSz="914400">
              <a:lnSpc>
                <a:spcPct val="90000"/>
              </a:lnSpc>
              <a:spcBef>
                <a:spcPts val="500"/>
              </a:spcBef>
              <a:buFont typeface="Calibri" panose="020F0502020204030204" pitchFamily="34" charset="0"/>
              <a:buChar char="–"/>
            </a:pPr>
            <a:r>
              <a:rPr lang="en-US" sz="1600" dirty="0">
                <a:solidFill>
                  <a:prstClr val="black"/>
                </a:solidFill>
                <a:latin typeface="Century Schoolbook" panose="02040604050505020304" pitchFamily="18" charset="0"/>
                <a:cs typeface="Times New Roman" panose="02020603050405020304" pitchFamily="18" charset="0"/>
              </a:rPr>
              <a:t>The record did not evidence any violations of the Town’s subdivision regulations. </a:t>
            </a: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457200" lvl="1" indent="0" defTabSz="914400">
              <a:lnSpc>
                <a:spcPct val="90000"/>
              </a:lnSpc>
              <a:spcBef>
                <a:spcPts val="500"/>
              </a:spcBef>
              <a:buNone/>
            </a:pPr>
            <a:endParaRPr lang="en-US" sz="1600" dirty="0">
              <a:solidFill>
                <a:prstClr val="black"/>
              </a:solidFill>
              <a:latin typeface="Century Schoolbook" panose="02040604050505020304" pitchFamily="18" charset="0"/>
            </a:endParaRPr>
          </a:p>
          <a:p>
            <a:pPr marL="0" indent="0">
              <a:buNone/>
            </a:pPr>
            <a:endParaRPr lang="en-US" sz="1800" dirty="0">
              <a:solidFill>
                <a:prstClr val="black"/>
              </a:solidFill>
              <a:latin typeface="Century Schoolbook" panose="02040604050505020304" pitchFamily="18" charset="0"/>
            </a:endParaRPr>
          </a:p>
          <a:p>
            <a:pPr marL="0" indent="0">
              <a:buFont typeface="Arial"/>
              <a:buNone/>
            </a:pPr>
            <a:endParaRPr lang="en-US" sz="1800" dirty="0">
              <a:solidFill>
                <a:schemeClr val="tx1">
                  <a:lumMod val="65000"/>
                  <a:lumOff val="35000"/>
                </a:schemeClr>
              </a:solidFill>
              <a:latin typeface="Myriad Pro"/>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13698155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WOH_PPT_SECTION TITLE 2.jpg" descr="/Users/jeanie/Desktop/PROJECTS/WOH/WOH_PPT_SECTION TITLE 2.jpg"/>
          <p:cNvPicPr>
            <a:picLocks noGrp="1" noChangeAspect="1"/>
          </p:cNvPicPr>
          <p:nvPr>
            <p:ph idx="1"/>
          </p:nvPr>
        </p:nvPicPr>
        <p:blipFill rotWithShape="1">
          <a:blip r:embed="rId2" r:link="rId3">
            <a:extLst>
              <a:ext uri="{28A0092B-C50C-407E-A947-70E740481C1C}">
                <a14:useLocalDpi xmlns:a14="http://schemas.microsoft.com/office/drawing/2010/main" val="0"/>
              </a:ext>
            </a:extLst>
          </a:blip>
          <a:srcRect t="40"/>
          <a:stretch>
            <a:fillRect/>
          </a:stretch>
        </p:blipFill>
        <p:spPr>
          <a:xfrm>
            <a:off x="-3626" y="0"/>
            <a:ext cx="9147626" cy="6858000"/>
          </a:xfrm>
        </p:spPr>
      </p:pic>
      <p:sp>
        <p:nvSpPr>
          <p:cNvPr id="6" name="Title 1"/>
          <p:cNvSpPr txBox="1">
            <a:spLocks/>
          </p:cNvSpPr>
          <p:nvPr/>
        </p:nvSpPr>
        <p:spPr>
          <a:xfrm>
            <a:off x="2639296" y="2506461"/>
            <a:ext cx="5608917" cy="147002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spc="300" dirty="0">
                <a:solidFill>
                  <a:schemeClr val="bg1"/>
                </a:solidFill>
                <a:latin typeface="Myriad Pro"/>
                <a:cs typeface="Myriad Pro"/>
              </a:rPr>
              <a:t>Southern District of New York Cases</a:t>
            </a:r>
          </a:p>
        </p:txBody>
      </p:sp>
      <p:sp>
        <p:nvSpPr>
          <p:cNvPr id="7" name="Subtitle 2"/>
          <p:cNvSpPr txBox="1">
            <a:spLocks/>
          </p:cNvSpPr>
          <p:nvPr/>
        </p:nvSpPr>
        <p:spPr>
          <a:xfrm>
            <a:off x="2556168" y="2957311"/>
            <a:ext cx="5216232" cy="20383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solidFill>
                <a:schemeClr val="bg1">
                  <a:lumMod val="75000"/>
                </a:schemeClr>
              </a:solidFill>
              <a:latin typeface="Myriad Pro"/>
              <a:cs typeface="Myriad Pro"/>
            </a:endParaRPr>
          </a:p>
        </p:txBody>
      </p:sp>
    </p:spTree>
    <p:extLst>
      <p:ext uri="{BB962C8B-B14F-4D97-AF65-F5344CB8AC3E}">
        <p14:creationId xmlns:p14="http://schemas.microsoft.com/office/powerpoint/2010/main" val="5263068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20073" y="-9669"/>
            <a:ext cx="9144000" cy="6858000"/>
          </a:xfrm>
          <a:prstGeom prst="rect">
            <a:avLst/>
          </a:prstGeom>
        </p:spPr>
      </p:pic>
      <p:sp>
        <p:nvSpPr>
          <p:cNvPr id="8" name="Content Placeholder 3"/>
          <p:cNvSpPr txBox="1">
            <a:spLocks/>
          </p:cNvSpPr>
          <p:nvPr/>
        </p:nvSpPr>
        <p:spPr>
          <a:xfrm>
            <a:off x="838488" y="805985"/>
            <a:ext cx="7548130" cy="5226693"/>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6000" u="sng" dirty="0">
                <a:latin typeface="Century Schoolbook" panose="02040604050505020304" pitchFamily="18" charset="0"/>
                <a:cs typeface="Times New Roman" panose="02020603050405020304" pitchFamily="18" charset="0"/>
              </a:rPr>
              <a:t>Congregation Rabbinical College of </a:t>
            </a:r>
            <a:r>
              <a:rPr lang="en-US" sz="6000" u="sng" dirty="0" err="1">
                <a:latin typeface="Century Schoolbook" panose="02040604050505020304" pitchFamily="18" charset="0"/>
                <a:cs typeface="Times New Roman" panose="02020603050405020304" pitchFamily="18" charset="0"/>
              </a:rPr>
              <a:t>Tartikov</a:t>
            </a:r>
            <a:r>
              <a:rPr lang="en-US" sz="6000" u="sng" dirty="0">
                <a:latin typeface="Century Schoolbook" panose="02040604050505020304" pitchFamily="18" charset="0"/>
                <a:cs typeface="Times New Roman" panose="02020603050405020304" pitchFamily="18" charset="0"/>
              </a:rPr>
              <a:t>, et. al. v. Village of </a:t>
            </a:r>
            <a:r>
              <a:rPr lang="en-US" sz="6000" u="sng" dirty="0" err="1">
                <a:latin typeface="Century Schoolbook" panose="02040604050505020304" pitchFamily="18" charset="0"/>
                <a:cs typeface="Times New Roman" panose="02020603050405020304" pitchFamily="18" charset="0"/>
              </a:rPr>
              <a:t>Ponoma</a:t>
            </a:r>
            <a:r>
              <a:rPr lang="en-US" sz="6000" u="sng" dirty="0">
                <a:latin typeface="Century Schoolbook" panose="02040604050505020304" pitchFamily="18" charset="0"/>
                <a:cs typeface="Times New Roman" panose="02020603050405020304" pitchFamily="18" charset="0"/>
              </a:rPr>
              <a:t>, et. al.</a:t>
            </a:r>
            <a:r>
              <a:rPr lang="en-US" sz="6000" dirty="0">
                <a:latin typeface="Century Schoolbook" panose="02040604050505020304" pitchFamily="18" charset="0"/>
                <a:cs typeface="Times New Roman" panose="02020603050405020304" pitchFamily="18" charset="0"/>
              </a:rPr>
              <a:t>, No. 07-CV-6304 (</a:t>
            </a:r>
            <a:r>
              <a:rPr lang="en-US" sz="6000" dirty="0" err="1">
                <a:latin typeface="Century Schoolbook" panose="02040604050505020304" pitchFamily="18" charset="0"/>
                <a:cs typeface="Times New Roman" panose="02020603050405020304" pitchFamily="18" charset="0"/>
              </a:rPr>
              <a:t>S.D.N.Y</a:t>
            </a:r>
            <a:r>
              <a:rPr lang="en-US" sz="6000" dirty="0">
                <a:latin typeface="Century Schoolbook" panose="02040604050505020304" pitchFamily="18" charset="0"/>
                <a:cs typeface="Times New Roman" panose="02020603050405020304" pitchFamily="18" charset="0"/>
              </a:rPr>
              <a:t>. 2017)</a:t>
            </a:r>
          </a:p>
          <a:p>
            <a:pPr marL="228600" lvl="0" indent="-228600" algn="just" defTabSz="914400">
              <a:lnSpc>
                <a:spcPct val="90000"/>
              </a:lnSpc>
              <a:spcBef>
                <a:spcPts val="1000"/>
              </a:spcBef>
              <a:buFont typeface="Arial" panose="020B0604020202020204" pitchFamily="34" charset="0"/>
              <a:buChar char="•"/>
            </a:pPr>
            <a:endParaRPr lang="en-US" sz="1600" u="sng" dirty="0">
              <a:latin typeface="Century Schoolbook" panose="02040604050505020304" pitchFamily="18" charset="0"/>
              <a:cs typeface="Times New Roman" panose="02020603050405020304" pitchFamily="18" charset="0"/>
            </a:endParaRPr>
          </a:p>
          <a:p>
            <a:pPr marL="228600" lvl="0" indent="-228600" algn="just" defTabSz="914400">
              <a:lnSpc>
                <a:spcPct val="90000"/>
              </a:lnSpc>
              <a:spcBef>
                <a:spcPts val="1000"/>
              </a:spcBef>
              <a:buFont typeface="Arial" panose="020B0604020202020204" pitchFamily="34" charset="0"/>
              <a:buChar char="•"/>
            </a:pPr>
            <a:r>
              <a:rPr lang="en-US" sz="6000" u="sng" dirty="0">
                <a:latin typeface="Century Schoolbook" panose="02040604050505020304" pitchFamily="18" charset="0"/>
                <a:cs typeface="Times New Roman" panose="02020603050405020304" pitchFamily="18" charset="0"/>
              </a:rPr>
              <a:t>Issue</a:t>
            </a:r>
          </a:p>
          <a:p>
            <a:pPr marL="685800" lvl="1" indent="-228600" algn="just" defTabSz="914400">
              <a:lnSpc>
                <a:spcPct val="90000"/>
              </a:lnSpc>
              <a:spcBef>
                <a:spcPts val="500"/>
              </a:spcBef>
              <a:buFont typeface="Calibri" panose="020F0502020204030204" pitchFamily="34" charset="0"/>
              <a:buChar char="–"/>
            </a:pPr>
            <a:r>
              <a:rPr lang="en-US" sz="6000" dirty="0">
                <a:latin typeface="Century Schoolbook" panose="02040604050505020304" pitchFamily="18" charset="0"/>
                <a:cs typeface="Times New Roman" panose="02020603050405020304" pitchFamily="18" charset="0"/>
              </a:rPr>
              <a:t>Whether local laws, as applied to the College of </a:t>
            </a:r>
            <a:r>
              <a:rPr lang="en-US" sz="6000" dirty="0" err="1">
                <a:latin typeface="Century Schoolbook" panose="02040604050505020304" pitchFamily="18" charset="0"/>
                <a:cs typeface="Times New Roman" panose="02020603050405020304" pitchFamily="18" charset="0"/>
              </a:rPr>
              <a:t>Tartikov’s</a:t>
            </a:r>
            <a:r>
              <a:rPr lang="en-US" sz="6000" dirty="0">
                <a:latin typeface="Century Schoolbook" panose="02040604050505020304" pitchFamily="18" charset="0"/>
                <a:cs typeface="Times New Roman" panose="02020603050405020304" pitchFamily="18" charset="0"/>
              </a:rPr>
              <a:t> proposed development, violated </a:t>
            </a:r>
            <a:r>
              <a:rPr lang="en-US" sz="6000" dirty="0" err="1">
                <a:latin typeface="Century Schoolbook" panose="02040604050505020304" pitchFamily="18" charset="0"/>
                <a:cs typeface="Times New Roman" panose="02020603050405020304" pitchFamily="18" charset="0"/>
              </a:rPr>
              <a:t>RLUIPA</a:t>
            </a:r>
            <a:r>
              <a:rPr lang="en-US" sz="6000" dirty="0">
                <a:latin typeface="Century Schoolbook" panose="02040604050505020304" pitchFamily="18" charset="0"/>
                <a:cs typeface="Times New Roman" panose="02020603050405020304" pitchFamily="18" charset="0"/>
              </a:rPr>
              <a:t> and the Equal Protection clause.</a:t>
            </a:r>
          </a:p>
          <a:p>
            <a:pPr marL="457200" lvl="1" indent="0" algn="just" defTabSz="914400">
              <a:lnSpc>
                <a:spcPct val="90000"/>
              </a:lnSpc>
              <a:spcBef>
                <a:spcPts val="500"/>
              </a:spcBef>
              <a:buNone/>
            </a:pPr>
            <a:endParaRPr lang="en-US" sz="6000" u="sng" dirty="0">
              <a:latin typeface="Century Schoolbook" panose="02040604050505020304" pitchFamily="18" charset="0"/>
              <a:cs typeface="Times New Roman" panose="02020603050405020304" pitchFamily="18" charset="0"/>
            </a:endParaRPr>
          </a:p>
          <a:p>
            <a:pPr marL="230188" indent="-230188"/>
            <a:r>
              <a:rPr lang="en-US" sz="6000" u="sng" dirty="0">
                <a:latin typeface="Century Schoolbook" panose="02040604050505020304" pitchFamily="18" charset="0"/>
                <a:cs typeface="Times New Roman" panose="02020603050405020304" pitchFamily="18" charset="0"/>
              </a:rPr>
              <a:t>Facts &amp; Holding</a:t>
            </a:r>
          </a:p>
          <a:p>
            <a:pPr lvl="1" algn="just"/>
            <a:r>
              <a:rPr lang="en-US" sz="6000" dirty="0">
                <a:latin typeface="Century Schoolbook" panose="02040604050505020304" pitchFamily="18" charset="0"/>
                <a:cs typeface="Times New Roman" panose="02020603050405020304" pitchFamily="18" charset="0"/>
              </a:rPr>
              <a:t>The College of </a:t>
            </a:r>
            <a:r>
              <a:rPr lang="en-US" sz="6000" dirty="0" err="1">
                <a:latin typeface="Century Schoolbook" panose="02040604050505020304" pitchFamily="18" charset="0"/>
                <a:cs typeface="Times New Roman" panose="02020603050405020304" pitchFamily="18" charset="0"/>
              </a:rPr>
              <a:t>Tartikov</a:t>
            </a:r>
            <a:r>
              <a:rPr lang="en-US" sz="6000" dirty="0">
                <a:latin typeface="Century Schoolbook" panose="02040604050505020304" pitchFamily="18" charset="0"/>
                <a:cs typeface="Times New Roman" panose="02020603050405020304" pitchFamily="18" charset="0"/>
              </a:rPr>
              <a:t> trains Orthodox Jewish Rabbinical Judges.</a:t>
            </a:r>
          </a:p>
          <a:p>
            <a:pPr lvl="1" algn="just"/>
            <a:endParaRPr lang="en-US" sz="6000" dirty="0">
              <a:latin typeface="Century Schoolbook" panose="02040604050505020304" pitchFamily="18" charset="0"/>
              <a:cs typeface="Times New Roman" panose="02020603050405020304" pitchFamily="18" charset="0"/>
            </a:endParaRPr>
          </a:p>
          <a:p>
            <a:pPr lvl="1" algn="just"/>
            <a:r>
              <a:rPr lang="en-US" sz="6000" dirty="0">
                <a:latin typeface="Century Schoolbook" panose="02040604050505020304" pitchFamily="18" charset="0"/>
                <a:cs typeface="Times New Roman" panose="02020603050405020304" pitchFamily="18" charset="0"/>
              </a:rPr>
              <a:t>The development included college facilities and multifamily residences.</a:t>
            </a:r>
          </a:p>
          <a:p>
            <a:pPr lvl="1" algn="just"/>
            <a:endParaRPr lang="en-US" sz="6000" dirty="0">
              <a:latin typeface="Century Schoolbook" panose="02040604050505020304" pitchFamily="18" charset="0"/>
              <a:cs typeface="Times New Roman" panose="02020603050405020304" pitchFamily="18" charset="0"/>
            </a:endParaRPr>
          </a:p>
          <a:p>
            <a:pPr lvl="1" algn="just"/>
            <a:r>
              <a:rPr lang="en-US" sz="6000" dirty="0">
                <a:latin typeface="Century Schoolbook" panose="02040604050505020304" pitchFamily="18" charset="0"/>
                <a:cs typeface="Times New Roman" panose="02020603050405020304" pitchFamily="18" charset="0"/>
              </a:rPr>
              <a:t>Local laws effectively prohibited development of the college and related residential facilities:</a:t>
            </a:r>
          </a:p>
          <a:p>
            <a:pPr marL="457200" lvl="1" indent="0" algn="just">
              <a:buNone/>
            </a:pPr>
            <a:endParaRPr lang="en-US" sz="6000" dirty="0">
              <a:latin typeface="Century Schoolbook" panose="02040604050505020304" pitchFamily="18" charset="0"/>
              <a:cs typeface="Times New Roman" panose="02020603050405020304" pitchFamily="18" charset="0"/>
            </a:endParaRPr>
          </a:p>
          <a:p>
            <a:pPr lvl="2" algn="just"/>
            <a:r>
              <a:rPr lang="en-US" sz="6000" u="sng" dirty="0">
                <a:latin typeface="Century Schoolbook" panose="02040604050505020304" pitchFamily="18" charset="0"/>
                <a:cs typeface="Times New Roman" panose="02020603050405020304" pitchFamily="18" charset="0"/>
              </a:rPr>
              <a:t>Residential Zoning Laws </a:t>
            </a:r>
            <a:r>
              <a:rPr lang="en-US" sz="6000" dirty="0">
                <a:latin typeface="Century Schoolbook" panose="02040604050505020304" pitchFamily="18" charset="0"/>
                <a:cs typeface="Times New Roman" panose="02020603050405020304" pitchFamily="18" charset="0"/>
              </a:rPr>
              <a:t>– Limit uses; </a:t>
            </a:r>
          </a:p>
          <a:p>
            <a:pPr lvl="2" algn="just"/>
            <a:endParaRPr lang="en-US" sz="6000" u="sng" dirty="0">
              <a:latin typeface="Century Schoolbook" panose="02040604050505020304" pitchFamily="18" charset="0"/>
              <a:cs typeface="Times New Roman" panose="02020603050405020304" pitchFamily="18" charset="0"/>
            </a:endParaRPr>
          </a:p>
          <a:p>
            <a:pPr lvl="2" algn="just"/>
            <a:r>
              <a:rPr lang="en-US" sz="6000" u="sng" dirty="0">
                <a:latin typeface="Century Schoolbook" panose="02040604050505020304" pitchFamily="18" charset="0"/>
                <a:cs typeface="Times New Roman" panose="02020603050405020304" pitchFamily="18" charset="0"/>
              </a:rPr>
              <a:t>Accreditation Laws</a:t>
            </a:r>
            <a:r>
              <a:rPr lang="en-US" sz="6000" dirty="0">
                <a:latin typeface="Century Schoolbook" panose="02040604050505020304" pitchFamily="18" charset="0"/>
                <a:cs typeface="Times New Roman" panose="02020603050405020304" pitchFamily="18" charset="0"/>
              </a:rPr>
              <a:t> – Prohibitory because the rabbinical college, which cannot get accreditation;</a:t>
            </a:r>
          </a:p>
          <a:p>
            <a:pPr lvl="2" algn="just"/>
            <a:endParaRPr lang="en-US" sz="6000" u="sng" dirty="0">
              <a:latin typeface="Century Schoolbook" panose="02040604050505020304" pitchFamily="18" charset="0"/>
              <a:cs typeface="Times New Roman" panose="02020603050405020304" pitchFamily="18" charset="0"/>
            </a:endParaRPr>
          </a:p>
          <a:p>
            <a:pPr lvl="2" algn="just"/>
            <a:r>
              <a:rPr lang="en-US" sz="6000" u="sng" dirty="0">
                <a:latin typeface="Century Schoolbook" panose="02040604050505020304" pitchFamily="18" charset="0"/>
                <a:cs typeface="Times New Roman" panose="02020603050405020304" pitchFamily="18" charset="0"/>
              </a:rPr>
              <a:t>Dormitory Laws </a:t>
            </a:r>
            <a:r>
              <a:rPr lang="en-US" sz="6000" dirty="0">
                <a:latin typeface="Century Schoolbook" panose="02040604050505020304" pitchFamily="18" charset="0"/>
                <a:cs typeface="Times New Roman" panose="02020603050405020304" pitchFamily="18" charset="0"/>
              </a:rPr>
              <a:t>– Prohibitions on student family housing and separate cooking, housekeeping and dinning facilities preclude rabbinical college from being built; and</a:t>
            </a:r>
          </a:p>
          <a:p>
            <a:pPr lvl="2" algn="just"/>
            <a:endParaRPr lang="en-US" sz="6000" u="sng" dirty="0">
              <a:latin typeface="Century Schoolbook" panose="02040604050505020304" pitchFamily="18" charset="0"/>
              <a:cs typeface="Times New Roman" panose="02020603050405020304" pitchFamily="18" charset="0"/>
            </a:endParaRPr>
          </a:p>
          <a:p>
            <a:pPr lvl="2" algn="just"/>
            <a:r>
              <a:rPr lang="en-US" sz="6000" u="sng" dirty="0">
                <a:latin typeface="Century Schoolbook" panose="02040604050505020304" pitchFamily="18" charset="0"/>
                <a:cs typeface="Times New Roman" panose="02020603050405020304" pitchFamily="18" charset="0"/>
              </a:rPr>
              <a:t>Wetlands Laws </a:t>
            </a:r>
            <a:r>
              <a:rPr lang="en-US" sz="6000" dirty="0">
                <a:latin typeface="Century Schoolbook" panose="02040604050505020304" pitchFamily="18" charset="0"/>
                <a:cs typeface="Times New Roman" panose="02020603050405020304" pitchFamily="18" charset="0"/>
              </a:rPr>
              <a:t>– Restrict use of the property because the local of the driveway onto the property falls within a 100-foot buffer. </a:t>
            </a:r>
          </a:p>
          <a:p>
            <a:pPr marL="457200" lvl="1" indent="0" algn="just">
              <a:buNone/>
            </a:pPr>
            <a:endParaRPr lang="en-US" sz="1600" dirty="0">
              <a:latin typeface="Times New Roman" panose="02020603050405020304" pitchFamily="18" charset="0"/>
              <a:cs typeface="Times New Roman" panose="02020603050405020304" pitchFamily="18" charset="0"/>
            </a:endParaRPr>
          </a:p>
          <a:p>
            <a:pPr marL="457200" lvl="1" indent="0" algn="just">
              <a:buNone/>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93128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Content Placeholder 3"/>
          <p:cNvSpPr txBox="1">
            <a:spLocks/>
          </p:cNvSpPr>
          <p:nvPr/>
        </p:nvSpPr>
        <p:spPr>
          <a:xfrm>
            <a:off x="838488" y="805985"/>
            <a:ext cx="7548130" cy="522669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900" u="sng" dirty="0">
                <a:latin typeface="Century Schoolbook" panose="02040604050505020304" pitchFamily="18" charset="0"/>
                <a:cs typeface="Times New Roman" panose="02020603050405020304" pitchFamily="18" charset="0"/>
              </a:rPr>
              <a:t>Congregation Rabbinical College of </a:t>
            </a:r>
            <a:r>
              <a:rPr lang="en-US" sz="1900" u="sng" dirty="0" err="1">
                <a:latin typeface="Century Schoolbook" panose="02040604050505020304" pitchFamily="18" charset="0"/>
                <a:cs typeface="Times New Roman" panose="02020603050405020304" pitchFamily="18" charset="0"/>
              </a:rPr>
              <a:t>Tartikov</a:t>
            </a:r>
            <a:r>
              <a:rPr lang="en-US" sz="1900" u="sng" dirty="0">
                <a:latin typeface="Century Schoolbook" panose="02040604050505020304" pitchFamily="18" charset="0"/>
                <a:cs typeface="Times New Roman" panose="02020603050405020304" pitchFamily="18" charset="0"/>
              </a:rPr>
              <a:t>, et. al. v. Village of </a:t>
            </a:r>
            <a:r>
              <a:rPr lang="en-US" sz="1900" u="sng" dirty="0" err="1">
                <a:latin typeface="Century Schoolbook" panose="02040604050505020304" pitchFamily="18" charset="0"/>
                <a:cs typeface="Times New Roman" panose="02020603050405020304" pitchFamily="18" charset="0"/>
              </a:rPr>
              <a:t>Ponoma</a:t>
            </a:r>
            <a:r>
              <a:rPr lang="en-US" sz="1900" u="sng" dirty="0">
                <a:latin typeface="Century Schoolbook" panose="02040604050505020304" pitchFamily="18" charset="0"/>
                <a:cs typeface="Times New Roman" panose="02020603050405020304" pitchFamily="18" charset="0"/>
              </a:rPr>
              <a:t>, et. al.</a:t>
            </a:r>
            <a:r>
              <a:rPr lang="en-US" sz="1900" dirty="0">
                <a:latin typeface="Century Schoolbook" panose="02040604050505020304" pitchFamily="18" charset="0"/>
                <a:cs typeface="Times New Roman" panose="02020603050405020304" pitchFamily="18" charset="0"/>
              </a:rPr>
              <a:t>, No. 07-CV-6304 (</a:t>
            </a:r>
            <a:r>
              <a:rPr lang="en-US" sz="1900" dirty="0" err="1">
                <a:latin typeface="Century Schoolbook" panose="02040604050505020304" pitchFamily="18" charset="0"/>
                <a:cs typeface="Times New Roman" panose="02020603050405020304" pitchFamily="18" charset="0"/>
              </a:rPr>
              <a:t>S.D.N.Y</a:t>
            </a:r>
            <a:r>
              <a:rPr lang="en-US" sz="1900" dirty="0">
                <a:latin typeface="Century Schoolbook" panose="02040604050505020304" pitchFamily="18" charset="0"/>
                <a:cs typeface="Times New Roman" panose="02020603050405020304" pitchFamily="18" charset="0"/>
              </a:rPr>
              <a:t>. 2017) CONT’D</a:t>
            </a:r>
          </a:p>
          <a:p>
            <a:pPr marL="228600" lvl="0" indent="-228600" algn="just" defTabSz="914400">
              <a:lnSpc>
                <a:spcPct val="90000"/>
              </a:lnSpc>
              <a:spcBef>
                <a:spcPts val="1000"/>
              </a:spcBef>
              <a:buFont typeface="Arial" panose="020B0604020202020204" pitchFamily="34" charset="0"/>
              <a:buChar char="•"/>
            </a:pPr>
            <a:endParaRPr lang="en-US" sz="1700" u="sng" dirty="0">
              <a:latin typeface="Century Schoolbook" panose="02040604050505020304" pitchFamily="18" charset="0"/>
              <a:cs typeface="Times New Roman" panose="02020603050405020304" pitchFamily="18" charset="0"/>
            </a:endParaRPr>
          </a:p>
          <a:p>
            <a:pPr marL="230188" indent="-230188"/>
            <a:r>
              <a:rPr lang="en-US" sz="1700" u="sng" dirty="0">
                <a:latin typeface="Century Schoolbook" panose="02040604050505020304" pitchFamily="18" charset="0"/>
                <a:cs typeface="Times New Roman" panose="02020603050405020304" pitchFamily="18" charset="0"/>
              </a:rPr>
              <a:t>Holding</a:t>
            </a:r>
          </a:p>
          <a:p>
            <a:pPr lvl="1" algn="just"/>
            <a:endParaRPr lang="en-US" sz="1700" dirty="0">
              <a:latin typeface="Century Schoolbook" panose="02040604050505020304" pitchFamily="18" charset="0"/>
              <a:cs typeface="Times New Roman" panose="02020603050405020304" pitchFamily="18" charset="0"/>
            </a:endParaRPr>
          </a:p>
          <a:p>
            <a:pPr lvl="1" algn="just"/>
            <a:r>
              <a:rPr lang="en-US" sz="1700" dirty="0">
                <a:latin typeface="Century Schoolbook" panose="02040604050505020304" pitchFamily="18" charset="0"/>
                <a:cs typeface="Times New Roman" panose="02020603050405020304" pitchFamily="18" charset="0"/>
              </a:rPr>
              <a:t>The Court held that </a:t>
            </a:r>
            <a:r>
              <a:rPr lang="en-US" sz="1700" dirty="0" err="1">
                <a:latin typeface="Century Schoolbook" panose="02040604050505020304" pitchFamily="18" charset="0"/>
                <a:cs typeface="Times New Roman" panose="02020603050405020304" pitchFamily="18" charset="0"/>
              </a:rPr>
              <a:t>Tartikov’s</a:t>
            </a:r>
            <a:r>
              <a:rPr lang="en-US" sz="1700" dirty="0">
                <a:latin typeface="Century Schoolbook" panose="02040604050505020304" pitchFamily="18" charset="0"/>
                <a:cs typeface="Times New Roman" panose="02020603050405020304" pitchFamily="18" charset="0"/>
              </a:rPr>
              <a:t> permit application should not be governed by the standards and requirements set forth in the challenged laws. </a:t>
            </a:r>
          </a:p>
          <a:p>
            <a:pPr lvl="1" algn="just"/>
            <a:endParaRPr lang="en-US" sz="1700" dirty="0">
              <a:latin typeface="Century Schoolbook" panose="02040604050505020304" pitchFamily="18" charset="0"/>
              <a:cs typeface="Times New Roman" panose="02020603050405020304" pitchFamily="18" charset="0"/>
            </a:endParaRPr>
          </a:p>
          <a:p>
            <a:pPr lvl="1" algn="just"/>
            <a:r>
              <a:rPr lang="en-US" sz="1700" dirty="0">
                <a:latin typeface="Century Schoolbook" panose="02040604050505020304" pitchFamily="18" charset="0"/>
                <a:cs typeface="Times New Roman" panose="02020603050405020304" pitchFamily="18" charset="0"/>
              </a:rPr>
              <a:t>In the Courts eyes, the defendants enacted the Challenged Laws to prevent the spread of the Orthodox/Hasidic community into the Village and targeted </a:t>
            </a:r>
            <a:r>
              <a:rPr lang="en-US" sz="1700" dirty="0" err="1">
                <a:latin typeface="Century Schoolbook" panose="02040604050505020304" pitchFamily="18" charset="0"/>
                <a:cs typeface="Times New Roman" panose="02020603050405020304" pitchFamily="18" charset="0"/>
              </a:rPr>
              <a:t>Tartikov</a:t>
            </a:r>
            <a:r>
              <a:rPr lang="en-US" sz="1700" dirty="0">
                <a:latin typeface="Century Schoolbook" panose="02040604050505020304" pitchFamily="18" charset="0"/>
                <a:cs typeface="Times New Roman" panose="02020603050405020304" pitchFamily="18" charset="0"/>
              </a:rPr>
              <a:t> and the property it owned. </a:t>
            </a:r>
          </a:p>
          <a:p>
            <a:pPr lvl="1" algn="just"/>
            <a:endParaRPr lang="en-US" sz="1700" dirty="0">
              <a:latin typeface="Century Schoolbook" panose="02040604050505020304" pitchFamily="18" charset="0"/>
              <a:cs typeface="Times New Roman" panose="02020603050405020304" pitchFamily="18" charset="0"/>
            </a:endParaRPr>
          </a:p>
          <a:p>
            <a:pPr lvl="1" algn="just"/>
            <a:r>
              <a:rPr lang="en-US" sz="1700" dirty="0">
                <a:latin typeface="Century Schoolbook" panose="02040604050505020304" pitchFamily="18" charset="0"/>
                <a:cs typeface="Times New Roman" panose="02020603050405020304" pitchFamily="18" charset="0"/>
              </a:rPr>
              <a:t>The Court held that the challenged laws were enacted “with a discriminatory purpose” in violation of the Equal Protection Clause.</a:t>
            </a:r>
          </a:p>
          <a:p>
            <a:pPr lvl="1" algn="just"/>
            <a:endParaRPr lang="en-US" sz="1700" dirty="0">
              <a:latin typeface="Century Schoolbook" panose="02040604050505020304" pitchFamily="18" charset="0"/>
              <a:cs typeface="Times New Roman" panose="02020603050405020304" pitchFamily="18" charset="0"/>
            </a:endParaRPr>
          </a:p>
          <a:p>
            <a:pPr lvl="1" algn="just"/>
            <a:r>
              <a:rPr lang="en-US" sz="1700" dirty="0">
                <a:latin typeface="Century Schoolbook" panose="02040604050505020304" pitchFamily="18" charset="0"/>
                <a:cs typeface="Times New Roman" panose="02020603050405020304" pitchFamily="18" charset="0"/>
              </a:rPr>
              <a:t>As an example, the Court pointed to the Wetlands Law, which was passed without any evidence of wetlands (e.g. studies) but only because Village Officials knew that there were wetlands on </a:t>
            </a:r>
            <a:r>
              <a:rPr lang="en-US" sz="1700" dirty="0" err="1">
                <a:latin typeface="Century Schoolbook" panose="02040604050505020304" pitchFamily="18" charset="0"/>
                <a:cs typeface="Times New Roman" panose="02020603050405020304" pitchFamily="18" charset="0"/>
              </a:rPr>
              <a:t>Tartikov’s</a:t>
            </a:r>
            <a:r>
              <a:rPr lang="en-US" sz="1700" dirty="0">
                <a:latin typeface="Century Schoolbook" panose="02040604050505020304" pitchFamily="18" charset="0"/>
                <a:cs typeface="Times New Roman" panose="02020603050405020304" pitchFamily="18" charset="0"/>
              </a:rPr>
              <a:t> property before the law was adopted.</a:t>
            </a:r>
          </a:p>
          <a:p>
            <a:pPr marL="457200" lvl="1" indent="0" algn="just">
              <a:buNone/>
            </a:pPr>
            <a:endParaRPr lang="en-US" sz="1600" dirty="0">
              <a:latin typeface="Times New Roman" panose="02020603050405020304" pitchFamily="18" charset="0"/>
              <a:cs typeface="Times New Roman" panose="02020603050405020304" pitchFamily="18" charset="0"/>
            </a:endParaRPr>
          </a:p>
          <a:p>
            <a:pPr lvl="1" algn="just"/>
            <a:endParaRPr lang="en-US" sz="1600" dirty="0">
              <a:latin typeface="Times New Roman" panose="02020603050405020304" pitchFamily="18" charset="0"/>
              <a:cs typeface="Times New Roman" panose="02020603050405020304" pitchFamily="18" charset="0"/>
            </a:endParaRPr>
          </a:p>
          <a:p>
            <a:pPr lvl="1" algn="just"/>
            <a:endParaRPr lang="en-US" sz="1600" dirty="0">
              <a:latin typeface="Times New Roman" panose="02020603050405020304" pitchFamily="18" charset="0"/>
              <a:cs typeface="Times New Roman" panose="02020603050405020304" pitchFamily="18" charset="0"/>
            </a:endParaRPr>
          </a:p>
          <a:p>
            <a:pPr lvl="1" algn="just"/>
            <a:endParaRPr lang="en-US" sz="1600" dirty="0">
              <a:latin typeface="Times New Roman" panose="02020603050405020304" pitchFamily="18" charset="0"/>
              <a:cs typeface="Times New Roman" panose="02020603050405020304" pitchFamily="18" charset="0"/>
            </a:endParaRPr>
          </a:p>
          <a:p>
            <a:pPr marL="457200" lvl="1" indent="0" defTabSz="914400">
              <a:lnSpc>
                <a:spcPct val="90000"/>
              </a:lnSpc>
              <a:spcBef>
                <a:spcPts val="500"/>
              </a:spcBef>
              <a:buNone/>
            </a:pPr>
            <a:endParaRPr lang="en-US" sz="1600" dirty="0">
              <a:latin typeface="Times New Roman" panose="02020603050405020304" pitchFamily="18" charset="0"/>
              <a:cs typeface="Times New Roman" panose="020206030504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457200" lvl="1" indent="0" defTabSz="914400">
              <a:lnSpc>
                <a:spcPct val="90000"/>
              </a:lnSpc>
              <a:spcBef>
                <a:spcPts val="500"/>
              </a:spcBef>
              <a:buNone/>
            </a:pPr>
            <a:endParaRPr lang="en-US" sz="1600" dirty="0">
              <a:solidFill>
                <a:prstClr val="black"/>
              </a:solidFill>
              <a:latin typeface="Century Schoolbook" panose="02040604050505020304" pitchFamily="18" charset="0"/>
            </a:endParaRPr>
          </a:p>
          <a:p>
            <a:pPr marL="0" indent="0">
              <a:buNone/>
            </a:pPr>
            <a:endParaRPr lang="en-US" sz="1800" dirty="0">
              <a:solidFill>
                <a:prstClr val="black"/>
              </a:solidFill>
              <a:latin typeface="Century Schoolbook" panose="02040604050505020304" pitchFamily="18" charset="0"/>
            </a:endParaRPr>
          </a:p>
          <a:p>
            <a:pPr marL="0" indent="0">
              <a:buFont typeface="Arial"/>
              <a:buNone/>
            </a:pPr>
            <a:endParaRPr lang="en-US" sz="1800" dirty="0">
              <a:solidFill>
                <a:schemeClr val="tx1">
                  <a:lumMod val="65000"/>
                  <a:lumOff val="35000"/>
                </a:schemeClr>
              </a:solidFill>
              <a:latin typeface="Myriad Pro"/>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1113250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Content Placeholder 3"/>
          <p:cNvSpPr txBox="1">
            <a:spLocks/>
          </p:cNvSpPr>
          <p:nvPr/>
        </p:nvSpPr>
        <p:spPr>
          <a:xfrm>
            <a:off x="838488" y="805985"/>
            <a:ext cx="7548130" cy="522669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800" u="sng" dirty="0">
                <a:latin typeface="Century Schoolbook" panose="02040604050505020304" pitchFamily="18" charset="0"/>
                <a:cs typeface="Times New Roman" panose="02020603050405020304" pitchFamily="18" charset="0"/>
              </a:rPr>
              <a:t>Congregation Rabbinical College of </a:t>
            </a:r>
            <a:r>
              <a:rPr lang="en-US" sz="1800" u="sng" dirty="0" err="1">
                <a:latin typeface="Century Schoolbook" panose="02040604050505020304" pitchFamily="18" charset="0"/>
                <a:cs typeface="Times New Roman" panose="02020603050405020304" pitchFamily="18" charset="0"/>
              </a:rPr>
              <a:t>Tartikov</a:t>
            </a:r>
            <a:r>
              <a:rPr lang="en-US" sz="1800" u="sng" dirty="0">
                <a:latin typeface="Century Schoolbook" panose="02040604050505020304" pitchFamily="18" charset="0"/>
                <a:cs typeface="Times New Roman" panose="02020603050405020304" pitchFamily="18" charset="0"/>
              </a:rPr>
              <a:t>, et. al. v. Village of </a:t>
            </a:r>
            <a:r>
              <a:rPr lang="en-US" sz="1800" u="sng" dirty="0" err="1">
                <a:latin typeface="Century Schoolbook" panose="02040604050505020304" pitchFamily="18" charset="0"/>
                <a:cs typeface="Times New Roman" panose="02020603050405020304" pitchFamily="18" charset="0"/>
              </a:rPr>
              <a:t>Ponoma</a:t>
            </a:r>
            <a:r>
              <a:rPr lang="en-US" sz="1800" u="sng" dirty="0">
                <a:latin typeface="Century Schoolbook" panose="02040604050505020304" pitchFamily="18" charset="0"/>
                <a:cs typeface="Times New Roman" panose="02020603050405020304" pitchFamily="18" charset="0"/>
              </a:rPr>
              <a:t>, et. al.</a:t>
            </a:r>
            <a:r>
              <a:rPr lang="en-US" sz="1800" dirty="0">
                <a:latin typeface="Century Schoolbook" panose="02040604050505020304" pitchFamily="18" charset="0"/>
                <a:cs typeface="Times New Roman" panose="02020603050405020304" pitchFamily="18" charset="0"/>
              </a:rPr>
              <a:t>, No. 07-CV-6304 (</a:t>
            </a:r>
            <a:r>
              <a:rPr lang="en-US" sz="1800" dirty="0" err="1">
                <a:latin typeface="Century Schoolbook" panose="02040604050505020304" pitchFamily="18" charset="0"/>
                <a:cs typeface="Times New Roman" panose="02020603050405020304" pitchFamily="18" charset="0"/>
              </a:rPr>
              <a:t>S.D.N.Y</a:t>
            </a:r>
            <a:r>
              <a:rPr lang="en-US" sz="1800" dirty="0">
                <a:latin typeface="Century Schoolbook" panose="02040604050505020304" pitchFamily="18" charset="0"/>
                <a:cs typeface="Times New Roman" panose="02020603050405020304" pitchFamily="18" charset="0"/>
              </a:rPr>
              <a:t>. 2017) CONT’D</a:t>
            </a:r>
          </a:p>
          <a:p>
            <a:pPr marL="228600" lvl="0" indent="-228600" algn="just" defTabSz="914400">
              <a:lnSpc>
                <a:spcPct val="90000"/>
              </a:lnSpc>
              <a:spcBef>
                <a:spcPts val="1000"/>
              </a:spcBef>
              <a:buFont typeface="Arial" panose="020B0604020202020204" pitchFamily="34" charset="0"/>
              <a:buChar char="•"/>
            </a:pPr>
            <a:endParaRPr lang="en-US" sz="1700" u="sng" dirty="0">
              <a:latin typeface="Century Schoolbook" panose="02040604050505020304" pitchFamily="18" charset="0"/>
              <a:cs typeface="Times New Roman" panose="02020603050405020304" pitchFamily="18" charset="0"/>
            </a:endParaRPr>
          </a:p>
          <a:p>
            <a:pPr marL="230188" indent="-230188"/>
            <a:r>
              <a:rPr lang="en-US" sz="1600" u="sng" dirty="0">
                <a:latin typeface="Century Schoolbook" panose="02040604050505020304" pitchFamily="18" charset="0"/>
                <a:cs typeface="Times New Roman" panose="02020603050405020304" pitchFamily="18" charset="0"/>
              </a:rPr>
              <a:t>Holding</a:t>
            </a:r>
          </a:p>
          <a:p>
            <a:pPr lvl="1" algn="just"/>
            <a:endParaRPr lang="en-US" sz="1600" dirty="0">
              <a:latin typeface="Century Schoolbook" panose="02040604050505020304" pitchFamily="18" charset="0"/>
              <a:cs typeface="Times New Roman" panose="02020603050405020304" pitchFamily="18" charset="0"/>
            </a:endParaRPr>
          </a:p>
          <a:p>
            <a:pPr lvl="1" algn="just"/>
            <a:r>
              <a:rPr lang="en-US" sz="1600" dirty="0">
                <a:latin typeface="Century Schoolbook" panose="02040604050505020304" pitchFamily="18" charset="0"/>
                <a:cs typeface="Times New Roman" panose="02020603050405020304" pitchFamily="18" charset="0"/>
              </a:rPr>
              <a:t>The challenged laws and treatment of the rabbinical college was also a violation of </a:t>
            </a:r>
            <a:r>
              <a:rPr lang="en-US" sz="1600" dirty="0" err="1">
                <a:latin typeface="Century Schoolbook" panose="02040604050505020304" pitchFamily="18" charset="0"/>
                <a:cs typeface="Times New Roman" panose="02020603050405020304" pitchFamily="18" charset="0"/>
              </a:rPr>
              <a:t>RLUIPA</a:t>
            </a:r>
            <a:r>
              <a:rPr lang="en-US" sz="1600" dirty="0">
                <a:latin typeface="Century Schoolbook" panose="02040604050505020304" pitchFamily="18" charset="0"/>
                <a:cs typeface="Times New Roman" panose="02020603050405020304" pitchFamily="18" charset="0"/>
              </a:rPr>
              <a:t>. </a:t>
            </a:r>
          </a:p>
          <a:p>
            <a:pPr lvl="1" algn="just"/>
            <a:endParaRPr lang="en-US" sz="1600" dirty="0">
              <a:latin typeface="Century Schoolbook" panose="02040604050505020304" pitchFamily="18" charset="0"/>
              <a:cs typeface="Times New Roman" panose="02020603050405020304" pitchFamily="18" charset="0"/>
            </a:endParaRPr>
          </a:p>
          <a:p>
            <a:pPr lvl="1" algn="just"/>
            <a:r>
              <a:rPr lang="en-US" sz="1600" dirty="0">
                <a:latin typeface="Century Schoolbook" panose="02040604050505020304" pitchFamily="18" charset="0"/>
                <a:cs typeface="Times New Roman" panose="02020603050405020304" pitchFamily="18" charset="0"/>
              </a:rPr>
              <a:t>The Court held that the challenged laws substantially burdened the plaintiffs’ right to exercise their religion.</a:t>
            </a:r>
          </a:p>
          <a:p>
            <a:pPr lvl="1" algn="just"/>
            <a:endParaRPr lang="en-US" sz="1600" dirty="0">
              <a:latin typeface="Century Schoolbook" panose="02040604050505020304" pitchFamily="18" charset="0"/>
              <a:cs typeface="Times New Roman" panose="02020603050405020304" pitchFamily="18" charset="0"/>
            </a:endParaRPr>
          </a:p>
          <a:p>
            <a:pPr lvl="1" algn="just"/>
            <a:r>
              <a:rPr lang="en-US" sz="1600" dirty="0" err="1">
                <a:latin typeface="Century Schoolbook" panose="02040604050505020304" pitchFamily="18" charset="0"/>
                <a:cs typeface="Times New Roman" panose="02020603050405020304" pitchFamily="18" charset="0"/>
              </a:rPr>
              <a:t>Tartikov’s</a:t>
            </a:r>
            <a:r>
              <a:rPr lang="en-US" sz="1600" dirty="0">
                <a:latin typeface="Century Schoolbook" panose="02040604050505020304" pitchFamily="18" charset="0"/>
                <a:cs typeface="Times New Roman" panose="02020603050405020304" pitchFamily="18" charset="0"/>
              </a:rPr>
              <a:t> proposal was not to simply build multifamily housing but to “facilitate religious exercise, bringing it within </a:t>
            </a:r>
            <a:r>
              <a:rPr lang="en-US" sz="1600" dirty="0" err="1">
                <a:latin typeface="Century Schoolbook" panose="02040604050505020304" pitchFamily="18" charset="0"/>
                <a:cs typeface="Times New Roman" panose="02020603050405020304" pitchFamily="18" charset="0"/>
              </a:rPr>
              <a:t>RLUIPA’s</a:t>
            </a:r>
            <a:r>
              <a:rPr lang="en-US" sz="1600" dirty="0">
                <a:latin typeface="Century Schoolbook" panose="02040604050505020304" pitchFamily="18" charset="0"/>
                <a:cs typeface="Times New Roman" panose="02020603050405020304" pitchFamily="18" charset="0"/>
              </a:rPr>
              <a:t> protections.”</a:t>
            </a:r>
          </a:p>
          <a:p>
            <a:pPr lvl="1" algn="just"/>
            <a:endParaRPr lang="en-US" sz="1600" dirty="0">
              <a:latin typeface="Century Schoolbook" panose="02040604050505020304" pitchFamily="18" charset="0"/>
              <a:cs typeface="Times New Roman" panose="02020603050405020304" pitchFamily="18" charset="0"/>
            </a:endParaRPr>
          </a:p>
          <a:p>
            <a:pPr lvl="1" algn="just"/>
            <a:r>
              <a:rPr lang="en-US" sz="1600" dirty="0">
                <a:latin typeface="Century Schoolbook" panose="02040604050505020304" pitchFamily="18" charset="0"/>
                <a:cs typeface="Times New Roman" panose="02020603050405020304" pitchFamily="18" charset="0"/>
              </a:rPr>
              <a:t>The challenged laws violated </a:t>
            </a:r>
            <a:r>
              <a:rPr lang="en-US" sz="1600" dirty="0" err="1">
                <a:latin typeface="Century Schoolbook" panose="02040604050505020304" pitchFamily="18" charset="0"/>
                <a:cs typeface="Times New Roman" panose="02020603050405020304" pitchFamily="18" charset="0"/>
              </a:rPr>
              <a:t>RLUIPA</a:t>
            </a:r>
            <a:r>
              <a:rPr lang="en-US" sz="1600" dirty="0">
                <a:latin typeface="Century Schoolbook" panose="02040604050505020304" pitchFamily="18" charset="0"/>
                <a:cs typeface="Times New Roman" panose="02020603050405020304" pitchFamily="18" charset="0"/>
              </a:rPr>
              <a:t> by substantially affecting the plaintiffs’ ability to use the property in the exercise of their religion.</a:t>
            </a:r>
          </a:p>
          <a:p>
            <a:pPr marL="457200" lvl="1" indent="0" algn="just">
              <a:buNone/>
            </a:pPr>
            <a:endParaRPr lang="en-US" sz="1600" dirty="0">
              <a:latin typeface="Century Schoolbook" panose="02040604050505020304" pitchFamily="18" charset="0"/>
              <a:cs typeface="Times New Roman" panose="02020603050405020304" pitchFamily="18" charset="0"/>
            </a:endParaRPr>
          </a:p>
          <a:p>
            <a:pPr lvl="1" algn="just"/>
            <a:r>
              <a:rPr lang="en-US" sz="1600" dirty="0">
                <a:latin typeface="Century Schoolbook" panose="02040604050505020304" pitchFamily="18" charset="0"/>
                <a:cs typeface="Times New Roman" panose="02020603050405020304" pitchFamily="18" charset="0"/>
              </a:rPr>
              <a:t>The Court also held that the challenged laws were a violation of the First Amendment and the Fair Housing Act because of their prohibitory effect on religion. </a:t>
            </a:r>
          </a:p>
          <a:p>
            <a:pPr marL="457200" lvl="1" indent="0" algn="just">
              <a:buNone/>
            </a:pPr>
            <a:endParaRPr lang="en-US" sz="1600" dirty="0">
              <a:latin typeface="Times New Roman" panose="02020603050405020304" pitchFamily="18" charset="0"/>
              <a:cs typeface="Times New Roman" panose="02020603050405020304" pitchFamily="18" charset="0"/>
            </a:endParaRPr>
          </a:p>
          <a:p>
            <a:pPr lvl="1" algn="just"/>
            <a:endParaRPr lang="en-US" sz="1600" dirty="0">
              <a:latin typeface="Times New Roman" panose="02020603050405020304" pitchFamily="18" charset="0"/>
              <a:cs typeface="Times New Roman" panose="02020603050405020304" pitchFamily="18" charset="0"/>
            </a:endParaRPr>
          </a:p>
          <a:p>
            <a:pPr lvl="1" algn="just"/>
            <a:endParaRPr lang="en-US" sz="1600" dirty="0">
              <a:latin typeface="Times New Roman" panose="02020603050405020304" pitchFamily="18" charset="0"/>
              <a:cs typeface="Times New Roman" panose="02020603050405020304" pitchFamily="18" charset="0"/>
            </a:endParaRPr>
          </a:p>
          <a:p>
            <a:pPr lvl="1" algn="just"/>
            <a:endParaRPr lang="en-US" sz="1600" dirty="0">
              <a:latin typeface="Times New Roman" panose="02020603050405020304" pitchFamily="18" charset="0"/>
              <a:cs typeface="Times New Roman" panose="02020603050405020304" pitchFamily="18" charset="0"/>
            </a:endParaRPr>
          </a:p>
          <a:p>
            <a:pPr marL="457200" lvl="1" indent="0" defTabSz="914400">
              <a:lnSpc>
                <a:spcPct val="90000"/>
              </a:lnSpc>
              <a:spcBef>
                <a:spcPts val="500"/>
              </a:spcBef>
              <a:buNone/>
            </a:pPr>
            <a:endParaRPr lang="en-US" sz="1600" dirty="0">
              <a:latin typeface="Times New Roman" panose="02020603050405020304" pitchFamily="18" charset="0"/>
              <a:cs typeface="Times New Roman" panose="020206030504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457200" lvl="1" indent="0" defTabSz="914400">
              <a:lnSpc>
                <a:spcPct val="90000"/>
              </a:lnSpc>
              <a:spcBef>
                <a:spcPts val="500"/>
              </a:spcBef>
              <a:buNone/>
            </a:pPr>
            <a:endParaRPr lang="en-US" sz="1600" dirty="0">
              <a:solidFill>
                <a:prstClr val="black"/>
              </a:solidFill>
              <a:latin typeface="Century Schoolbook" panose="02040604050505020304" pitchFamily="18" charset="0"/>
            </a:endParaRPr>
          </a:p>
          <a:p>
            <a:pPr marL="0" indent="0">
              <a:buNone/>
            </a:pPr>
            <a:endParaRPr lang="en-US" sz="1800" dirty="0">
              <a:solidFill>
                <a:prstClr val="black"/>
              </a:solidFill>
              <a:latin typeface="Century Schoolbook" panose="02040604050505020304" pitchFamily="18" charset="0"/>
            </a:endParaRPr>
          </a:p>
          <a:p>
            <a:pPr marL="0" indent="0">
              <a:buFont typeface="Arial"/>
              <a:buNone/>
            </a:pPr>
            <a:endParaRPr lang="en-US" sz="1800" dirty="0">
              <a:solidFill>
                <a:schemeClr val="tx1">
                  <a:lumMod val="65000"/>
                  <a:lumOff val="35000"/>
                </a:schemeClr>
              </a:solidFill>
              <a:latin typeface="Myriad Pro"/>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11225573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2266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800" u="sng" dirty="0">
                <a:latin typeface="Century Schoolbook" panose="02040604050505020304" pitchFamily="18" charset="0"/>
                <a:cs typeface="Times New Roman" panose="02020603050405020304" pitchFamily="18" charset="0"/>
              </a:rPr>
              <a:t>Crown Castle NG East LLC, v.  City of Rye</a:t>
            </a:r>
            <a:r>
              <a:rPr lang="en-US" sz="1800" dirty="0">
                <a:latin typeface="Century Schoolbook" panose="02040604050505020304" pitchFamily="18" charset="0"/>
                <a:cs typeface="Times New Roman" panose="02020603050405020304" pitchFamily="18" charset="0"/>
              </a:rPr>
              <a:t>, 2017 WL 6311693 (</a:t>
            </a:r>
            <a:r>
              <a:rPr lang="en-US" sz="1800" dirty="0" err="1">
                <a:latin typeface="Century Schoolbook" panose="02040604050505020304" pitchFamily="18" charset="0"/>
                <a:cs typeface="Times New Roman" panose="02020603050405020304" pitchFamily="18" charset="0"/>
              </a:rPr>
              <a:t>S.D.N.Y</a:t>
            </a:r>
            <a:r>
              <a:rPr lang="en-US" sz="1800" dirty="0">
                <a:latin typeface="Century Schoolbook" panose="02040604050505020304" pitchFamily="18" charset="0"/>
                <a:cs typeface="Times New Roman" panose="02020603050405020304" pitchFamily="18" charset="0"/>
              </a:rPr>
              <a:t>. 2017)</a:t>
            </a:r>
          </a:p>
          <a:p>
            <a:pPr marL="228600" lvl="0" indent="-228600" algn="just" defTabSz="914400">
              <a:lnSpc>
                <a:spcPct val="90000"/>
              </a:lnSpc>
              <a:spcBef>
                <a:spcPts val="1000"/>
              </a:spcBef>
              <a:buFont typeface="Arial" panose="020B0604020202020204" pitchFamily="34" charset="0"/>
              <a:buChar char="•"/>
            </a:pPr>
            <a:endParaRPr lang="en-US" sz="1600" u="sng" dirty="0">
              <a:latin typeface="Century Schoolbook" panose="02040604050505020304" pitchFamily="18" charset="0"/>
              <a:cs typeface="Times New Roman" panose="02020603050405020304" pitchFamily="18" charset="0"/>
            </a:endParaRPr>
          </a:p>
          <a:p>
            <a:pPr marL="228600" lvl="0" indent="-228600" algn="just" defTabSz="914400">
              <a:lnSpc>
                <a:spcPct val="90000"/>
              </a:lnSpc>
              <a:spcBef>
                <a:spcPts val="1000"/>
              </a:spcBef>
              <a:buFont typeface="Arial" panose="020B0604020202020204" pitchFamily="34" charset="0"/>
              <a:buChar char="•"/>
            </a:pPr>
            <a:r>
              <a:rPr lang="en-US" sz="1600" u="sng" dirty="0">
                <a:latin typeface="Century Schoolbook" panose="02040604050505020304" pitchFamily="18" charset="0"/>
                <a:cs typeface="Times New Roman" panose="02020603050405020304" pitchFamily="18" charset="0"/>
              </a:rPr>
              <a:t>Issue</a:t>
            </a:r>
          </a:p>
          <a:p>
            <a:pPr marL="685800" lvl="1" indent="-228600" algn="just" defTabSz="914400">
              <a:lnSpc>
                <a:spcPct val="90000"/>
              </a:lnSpc>
              <a:spcBef>
                <a:spcPts val="500"/>
              </a:spcBef>
              <a:buFont typeface="Calibri" panose="020F0502020204030204" pitchFamily="34" charset="0"/>
              <a:buChar char="–"/>
            </a:pPr>
            <a:r>
              <a:rPr lang="en-US" sz="1600" dirty="0">
                <a:latin typeface="Century Schoolbook" panose="02040604050505020304" pitchFamily="18" charset="0"/>
                <a:cs typeface="Times New Roman" panose="02020603050405020304" pitchFamily="18" charset="0"/>
              </a:rPr>
              <a:t>Whether an existing ROW agreement with the City of Rye for Distributed Antenna Systems (“DAS”) precluded Town review of additional Crown Castle antennas.</a:t>
            </a:r>
          </a:p>
          <a:p>
            <a:pPr marL="230188" indent="-230188"/>
            <a:r>
              <a:rPr lang="en-US" sz="1600" u="sng" dirty="0">
                <a:latin typeface="Century Schoolbook" panose="02040604050505020304" pitchFamily="18" charset="0"/>
                <a:cs typeface="Times New Roman" panose="02020603050405020304" pitchFamily="18" charset="0"/>
              </a:rPr>
              <a:t>Facts</a:t>
            </a:r>
          </a:p>
          <a:p>
            <a:pPr lvl="1" algn="just"/>
            <a:r>
              <a:rPr lang="en-US" sz="1600" dirty="0">
                <a:latin typeface="Century Schoolbook" panose="02040604050505020304" pitchFamily="18" charset="0"/>
                <a:cs typeface="Times New Roman" panose="02020603050405020304" pitchFamily="18" charset="0"/>
              </a:rPr>
              <a:t>In 2011, the City entered into a ROW agreement with Crown Castle for nine cellular nodes.</a:t>
            </a:r>
          </a:p>
          <a:p>
            <a:pPr lvl="1" algn="just"/>
            <a:r>
              <a:rPr lang="en-US" sz="1600" dirty="0">
                <a:latin typeface="Century Schoolbook" panose="02040604050505020304" pitchFamily="18" charset="0"/>
                <a:cs typeface="Times New Roman" panose="02020603050405020304" pitchFamily="18" charset="0"/>
              </a:rPr>
              <a:t>In 2015, Crown Castle sought an interpretation of the ROW agreement that it could locate 85 additional nodes as a part of an expansion project.</a:t>
            </a:r>
          </a:p>
          <a:p>
            <a:pPr lvl="1" algn="just"/>
            <a:r>
              <a:rPr lang="en-US" sz="1600" dirty="0">
                <a:latin typeface="Century Schoolbook" panose="02040604050505020304" pitchFamily="18" charset="0"/>
                <a:cs typeface="Times New Roman" panose="02020603050405020304" pitchFamily="18" charset="0"/>
              </a:rPr>
              <a:t>The City advised Crown Castle that they would be exercising jurisdiction over the additional nodes to review and approve the same, including design, placement, and location of the nodes. </a:t>
            </a:r>
          </a:p>
          <a:p>
            <a:pPr lvl="1" algn="just"/>
            <a:r>
              <a:rPr lang="en-US" sz="1600" dirty="0">
                <a:latin typeface="Century Schoolbook" panose="02040604050505020304" pitchFamily="18" charset="0"/>
                <a:cs typeface="Times New Roman" panose="02020603050405020304" pitchFamily="18" charset="0"/>
              </a:rPr>
              <a:t>The City adopted a positive declaration under </a:t>
            </a:r>
            <a:r>
              <a:rPr lang="en-US" sz="1600" dirty="0" err="1">
                <a:latin typeface="Century Schoolbook" panose="02040604050505020304" pitchFamily="18" charset="0"/>
                <a:cs typeface="Times New Roman" panose="02020603050405020304" pitchFamily="18" charset="0"/>
              </a:rPr>
              <a:t>SEQRA</a:t>
            </a:r>
            <a:r>
              <a:rPr lang="en-US" sz="1600" dirty="0">
                <a:latin typeface="Century Schoolbook" panose="02040604050505020304" pitchFamily="18" charset="0"/>
                <a:cs typeface="Times New Roman" panose="02020603050405020304" pitchFamily="18" charset="0"/>
              </a:rPr>
              <a:t>, despite Crown’s contention that it was exempt from </a:t>
            </a:r>
            <a:r>
              <a:rPr lang="en-US" sz="1600" dirty="0" err="1">
                <a:latin typeface="Century Schoolbook" panose="02040604050505020304" pitchFamily="18" charset="0"/>
                <a:cs typeface="Times New Roman" panose="02020603050405020304" pitchFamily="18" charset="0"/>
              </a:rPr>
              <a:t>SEQRA</a:t>
            </a:r>
            <a:r>
              <a:rPr lang="en-US" sz="1600" dirty="0">
                <a:latin typeface="Century Schoolbook" panose="02040604050505020304" pitchFamily="18" charset="0"/>
                <a:cs typeface="Times New Roman" panose="02020603050405020304" pitchFamily="18" charset="0"/>
              </a:rPr>
              <a:t> and that a negative declaration should be issued.</a:t>
            </a:r>
          </a:p>
          <a:p>
            <a:pPr lvl="1" algn="just"/>
            <a:endParaRPr lang="en-US" sz="1600" dirty="0">
              <a:latin typeface="Times New Roman" panose="02020603050405020304" pitchFamily="18" charset="0"/>
              <a:cs typeface="Times New Roman" panose="02020603050405020304" pitchFamily="18" charset="0"/>
            </a:endParaRPr>
          </a:p>
          <a:p>
            <a:pPr lvl="1" algn="just"/>
            <a:endParaRPr lang="en-US" sz="1600" dirty="0">
              <a:latin typeface="Times New Roman" panose="02020603050405020304" pitchFamily="18" charset="0"/>
              <a:cs typeface="Times New Roman" panose="02020603050405020304" pitchFamily="18" charset="0"/>
            </a:endParaRPr>
          </a:p>
          <a:p>
            <a:pPr marL="457200" lvl="1" indent="0" algn="just" defTabSz="914400">
              <a:lnSpc>
                <a:spcPct val="90000"/>
              </a:lnSpc>
              <a:spcBef>
                <a:spcPts val="500"/>
              </a:spcBef>
              <a:buNone/>
            </a:pPr>
            <a:endParaRPr lang="en-US" sz="1600" dirty="0">
              <a:latin typeface="Times New Roman" panose="02020603050405020304" pitchFamily="18" charset="0"/>
              <a:cs typeface="Times New Roman" panose="02020603050405020304" pitchFamily="18" charset="0"/>
            </a:endParaRPr>
          </a:p>
          <a:p>
            <a:pPr marL="457200" lvl="1" indent="0" defTabSz="914400">
              <a:lnSpc>
                <a:spcPct val="90000"/>
              </a:lnSpc>
              <a:spcBef>
                <a:spcPts val="500"/>
              </a:spcBef>
              <a:buNone/>
            </a:pPr>
            <a:endParaRPr lang="en-US" sz="1600" dirty="0">
              <a:latin typeface="Times New Roman" panose="02020603050405020304" pitchFamily="18" charset="0"/>
              <a:cs typeface="Times New Roman" panose="020206030504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457200" lvl="1" indent="0" defTabSz="914400">
              <a:lnSpc>
                <a:spcPct val="90000"/>
              </a:lnSpc>
              <a:spcBef>
                <a:spcPts val="500"/>
              </a:spcBef>
              <a:buNone/>
            </a:pPr>
            <a:endParaRPr lang="en-US" sz="1600" dirty="0">
              <a:solidFill>
                <a:prstClr val="black"/>
              </a:solidFill>
              <a:latin typeface="Century Schoolbook" panose="02040604050505020304" pitchFamily="18" charset="0"/>
            </a:endParaRPr>
          </a:p>
          <a:p>
            <a:pPr marL="0" indent="0">
              <a:buNone/>
            </a:pPr>
            <a:endParaRPr lang="en-US" sz="1800" dirty="0">
              <a:solidFill>
                <a:prstClr val="black"/>
              </a:solidFill>
              <a:latin typeface="Century Schoolbook" panose="02040604050505020304" pitchFamily="18" charset="0"/>
            </a:endParaRPr>
          </a:p>
          <a:p>
            <a:pPr marL="0" indent="0">
              <a:buFont typeface="Arial"/>
              <a:buNone/>
            </a:pPr>
            <a:endParaRPr lang="en-US" sz="1800" dirty="0">
              <a:solidFill>
                <a:schemeClr val="tx1">
                  <a:lumMod val="65000"/>
                  <a:lumOff val="35000"/>
                </a:schemeClr>
              </a:solidFill>
              <a:latin typeface="Myriad Pro"/>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6262911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2266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800" u="sng" dirty="0">
                <a:latin typeface="Century Schoolbook" panose="02040604050505020304" pitchFamily="18" charset="0"/>
                <a:cs typeface="Times New Roman" panose="02020603050405020304" pitchFamily="18" charset="0"/>
              </a:rPr>
              <a:t>Crown Castle NG East LLC, v.  City of Rye</a:t>
            </a:r>
            <a:r>
              <a:rPr lang="en-US" sz="1800" dirty="0">
                <a:latin typeface="Century Schoolbook" panose="02040604050505020304" pitchFamily="18" charset="0"/>
                <a:cs typeface="Times New Roman" panose="02020603050405020304" pitchFamily="18" charset="0"/>
              </a:rPr>
              <a:t>, 2017 WL 6311693 (</a:t>
            </a:r>
            <a:r>
              <a:rPr lang="en-US" sz="1800" dirty="0" err="1">
                <a:latin typeface="Century Schoolbook" panose="02040604050505020304" pitchFamily="18" charset="0"/>
                <a:cs typeface="Times New Roman" panose="02020603050405020304" pitchFamily="18" charset="0"/>
              </a:rPr>
              <a:t>S.D.N.Y</a:t>
            </a:r>
            <a:r>
              <a:rPr lang="en-US" sz="1800" dirty="0">
                <a:latin typeface="Century Schoolbook" panose="02040604050505020304" pitchFamily="18" charset="0"/>
                <a:cs typeface="Times New Roman" panose="02020603050405020304" pitchFamily="18" charset="0"/>
              </a:rPr>
              <a:t>. 2017)</a:t>
            </a:r>
          </a:p>
          <a:p>
            <a:pPr marL="228600" lvl="0" indent="-228600" algn="just" defTabSz="914400">
              <a:lnSpc>
                <a:spcPct val="90000"/>
              </a:lnSpc>
              <a:spcBef>
                <a:spcPts val="1000"/>
              </a:spcBef>
              <a:buFont typeface="Arial" panose="020B0604020202020204" pitchFamily="34" charset="0"/>
              <a:buChar char="•"/>
            </a:pPr>
            <a:endParaRPr lang="en-US" sz="1600" u="sng" dirty="0">
              <a:latin typeface="Century Schoolbook" panose="02040604050505020304" pitchFamily="18" charset="0"/>
              <a:cs typeface="Times New Roman" panose="02020603050405020304" pitchFamily="18" charset="0"/>
            </a:endParaRPr>
          </a:p>
          <a:p>
            <a:pPr marL="230188" indent="-230188"/>
            <a:endParaRPr lang="en-US" sz="1600" u="sng" dirty="0">
              <a:latin typeface="Century Schoolbook" panose="02040604050505020304" pitchFamily="18" charset="0"/>
              <a:cs typeface="Times New Roman" panose="02020603050405020304" pitchFamily="18" charset="0"/>
            </a:endParaRPr>
          </a:p>
          <a:p>
            <a:pPr marL="230188" indent="-230188"/>
            <a:r>
              <a:rPr lang="en-US" sz="1600" u="sng" dirty="0">
                <a:latin typeface="Century Schoolbook" panose="02040604050505020304" pitchFamily="18" charset="0"/>
                <a:cs typeface="Times New Roman" panose="02020603050405020304" pitchFamily="18" charset="0"/>
              </a:rPr>
              <a:t>Holding</a:t>
            </a:r>
          </a:p>
          <a:p>
            <a:pPr marL="0" indent="0">
              <a:buNone/>
            </a:pPr>
            <a:endParaRPr lang="en-US" sz="1600" dirty="0">
              <a:latin typeface="Century Schoolbook" panose="02040604050505020304" pitchFamily="18" charset="0"/>
              <a:cs typeface="Times New Roman" panose="02020603050405020304" pitchFamily="18" charset="0"/>
            </a:endParaRPr>
          </a:p>
          <a:p>
            <a:pPr lvl="1" algn="just"/>
            <a:r>
              <a:rPr lang="en-US" sz="1600" dirty="0">
                <a:latin typeface="Century Schoolbook" panose="02040604050505020304" pitchFamily="18" charset="0"/>
                <a:cs typeface="Times New Roman" panose="02020603050405020304" pitchFamily="18" charset="0"/>
              </a:rPr>
              <a:t>Whether new DAS facilities are available to be sited under the existing ROW agreement, without other zoning approvals, is a contract issue not a Telecommunications Act (“TCA”) issue. </a:t>
            </a:r>
          </a:p>
          <a:p>
            <a:pPr lvl="1"/>
            <a:endParaRPr lang="en-US" sz="1600" dirty="0">
              <a:latin typeface="Century Schoolbook" panose="02040604050505020304" pitchFamily="18" charset="0"/>
              <a:cs typeface="Times New Roman" panose="02020603050405020304" pitchFamily="18" charset="0"/>
            </a:endParaRPr>
          </a:p>
          <a:p>
            <a:pPr lvl="1"/>
            <a:r>
              <a:rPr lang="en-US" sz="1600" dirty="0">
                <a:latin typeface="Century Schoolbook" panose="02040604050505020304" pitchFamily="18" charset="0"/>
                <a:cs typeface="Times New Roman" panose="02020603050405020304" pitchFamily="18" charset="0"/>
              </a:rPr>
              <a:t>The TCA does not render a </a:t>
            </a:r>
            <a:r>
              <a:rPr lang="en-US" sz="1600" dirty="0" err="1">
                <a:latin typeface="Century Schoolbook" panose="02040604050505020304" pitchFamily="18" charset="0"/>
                <a:cs typeface="Times New Roman" panose="02020603050405020304" pitchFamily="18" charset="0"/>
              </a:rPr>
              <a:t>SEQRA</a:t>
            </a:r>
            <a:r>
              <a:rPr lang="en-US" sz="1600" dirty="0">
                <a:latin typeface="Century Schoolbook" panose="02040604050505020304" pitchFamily="18" charset="0"/>
                <a:cs typeface="Times New Roman" panose="02020603050405020304" pitchFamily="18" charset="0"/>
              </a:rPr>
              <a:t> review or any delays associated with that review a violation of federal law.</a:t>
            </a:r>
          </a:p>
          <a:p>
            <a:pPr lvl="1"/>
            <a:endParaRPr lang="en-US" sz="1600" dirty="0">
              <a:latin typeface="Century Schoolbook" panose="02040604050505020304" pitchFamily="18" charset="0"/>
              <a:cs typeface="Times New Roman" panose="02020603050405020304" pitchFamily="18" charset="0"/>
            </a:endParaRPr>
          </a:p>
          <a:p>
            <a:pPr lvl="1"/>
            <a:r>
              <a:rPr lang="en-US" sz="1600" dirty="0">
                <a:latin typeface="Century Schoolbook" panose="02040604050505020304" pitchFamily="18" charset="0"/>
                <a:cs typeface="Times New Roman" panose="02020603050405020304" pitchFamily="18" charset="0"/>
              </a:rPr>
              <a:t>The City may regulate DAS systems in the ROW as they would typically regulate any use in the ROW.</a:t>
            </a:r>
          </a:p>
          <a:p>
            <a:pPr marL="457200" lvl="1" indent="0" algn="just" defTabSz="914400">
              <a:lnSpc>
                <a:spcPct val="90000"/>
              </a:lnSpc>
              <a:spcBef>
                <a:spcPts val="500"/>
              </a:spcBef>
              <a:buNone/>
            </a:pPr>
            <a:endParaRPr lang="en-US" sz="1600" dirty="0">
              <a:latin typeface="Times New Roman" panose="02020603050405020304" pitchFamily="18" charset="0"/>
              <a:cs typeface="Times New Roman" panose="02020603050405020304" pitchFamily="18" charset="0"/>
            </a:endParaRPr>
          </a:p>
          <a:p>
            <a:pPr marL="457200" lvl="1" indent="0" defTabSz="914400">
              <a:lnSpc>
                <a:spcPct val="90000"/>
              </a:lnSpc>
              <a:spcBef>
                <a:spcPts val="500"/>
              </a:spcBef>
              <a:buNone/>
            </a:pPr>
            <a:endParaRPr lang="en-US" sz="1600" dirty="0">
              <a:latin typeface="Times New Roman" panose="02020603050405020304" pitchFamily="18" charset="0"/>
              <a:cs typeface="Times New Roman" panose="020206030504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685800" lvl="1" indent="-228600" defTabSz="914400">
              <a:lnSpc>
                <a:spcPct val="90000"/>
              </a:lnSpc>
              <a:spcBef>
                <a:spcPts val="500"/>
              </a:spcBef>
              <a:buFont typeface="Calibri" panose="020F0502020204030204" pitchFamily="34" charset="0"/>
              <a:buChar char="–"/>
            </a:pPr>
            <a:endParaRPr lang="en-US" sz="1600" dirty="0">
              <a:solidFill>
                <a:prstClr val="black"/>
              </a:solidFill>
              <a:latin typeface="Century Schoolbook" panose="02040604050505020304" pitchFamily="18" charset="0"/>
            </a:endParaRPr>
          </a:p>
          <a:p>
            <a:pPr marL="457200" lvl="1" indent="0" defTabSz="914400">
              <a:lnSpc>
                <a:spcPct val="90000"/>
              </a:lnSpc>
              <a:spcBef>
                <a:spcPts val="500"/>
              </a:spcBef>
              <a:buNone/>
            </a:pPr>
            <a:endParaRPr lang="en-US" sz="1600" dirty="0">
              <a:solidFill>
                <a:prstClr val="black"/>
              </a:solidFill>
              <a:latin typeface="Century Schoolbook" panose="02040604050505020304" pitchFamily="18" charset="0"/>
            </a:endParaRPr>
          </a:p>
          <a:p>
            <a:pPr marL="0" indent="0">
              <a:buNone/>
            </a:pPr>
            <a:endParaRPr lang="en-US" sz="1800" dirty="0">
              <a:solidFill>
                <a:prstClr val="black"/>
              </a:solidFill>
              <a:latin typeface="Century Schoolbook" panose="02040604050505020304" pitchFamily="18" charset="0"/>
            </a:endParaRPr>
          </a:p>
          <a:p>
            <a:pPr marL="0" indent="0">
              <a:buFont typeface="Arial"/>
              <a:buNone/>
            </a:pPr>
            <a:endParaRPr lang="en-US" sz="1800" dirty="0">
              <a:solidFill>
                <a:schemeClr val="tx1">
                  <a:lumMod val="65000"/>
                  <a:lumOff val="35000"/>
                </a:schemeClr>
              </a:solidFill>
              <a:latin typeface="Myriad Pro"/>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1534262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WOH_PPT_SECTION TITLE 2.jpg" descr="/Users/jeanie/Desktop/PROJECTS/WOH/WOH_PPT_SECTION TITLE 2.jpg"/>
          <p:cNvPicPr>
            <a:picLocks noGrp="1" noChangeAspect="1"/>
          </p:cNvPicPr>
          <p:nvPr>
            <p:ph idx="1"/>
          </p:nvPr>
        </p:nvPicPr>
        <p:blipFill rotWithShape="1">
          <a:blip r:embed="rId2" r:link="rId3">
            <a:extLst>
              <a:ext uri="{28A0092B-C50C-407E-A947-70E740481C1C}">
                <a14:useLocalDpi xmlns:a14="http://schemas.microsoft.com/office/drawing/2010/main" val="0"/>
              </a:ext>
            </a:extLst>
          </a:blip>
          <a:srcRect t="40"/>
          <a:stretch>
            <a:fillRect/>
          </a:stretch>
        </p:blipFill>
        <p:spPr>
          <a:xfrm>
            <a:off x="-3626" y="0"/>
            <a:ext cx="9147626" cy="6858000"/>
          </a:xfrm>
        </p:spPr>
      </p:pic>
      <p:sp>
        <p:nvSpPr>
          <p:cNvPr id="6" name="Title 1"/>
          <p:cNvSpPr txBox="1">
            <a:spLocks/>
          </p:cNvSpPr>
          <p:nvPr/>
        </p:nvSpPr>
        <p:spPr>
          <a:xfrm>
            <a:off x="2639296" y="2506461"/>
            <a:ext cx="5608917" cy="1470025"/>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spc="300" dirty="0">
                <a:solidFill>
                  <a:schemeClr val="bg1"/>
                </a:solidFill>
                <a:latin typeface="Myriad Pro"/>
                <a:cs typeface="Myriad Pro"/>
              </a:rPr>
              <a:t>Appellate Division, First Department</a:t>
            </a:r>
          </a:p>
        </p:txBody>
      </p:sp>
      <p:sp>
        <p:nvSpPr>
          <p:cNvPr id="7" name="Subtitle 2"/>
          <p:cNvSpPr txBox="1">
            <a:spLocks/>
          </p:cNvSpPr>
          <p:nvPr/>
        </p:nvSpPr>
        <p:spPr>
          <a:xfrm>
            <a:off x="2556168" y="2957311"/>
            <a:ext cx="5216232" cy="20383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solidFill>
                <a:schemeClr val="bg1">
                  <a:lumMod val="75000"/>
                </a:schemeClr>
              </a:solidFill>
              <a:latin typeface="Myriad Pro"/>
              <a:cs typeface="Myriad Pro"/>
            </a:endParaRPr>
          </a:p>
        </p:txBody>
      </p:sp>
    </p:spTree>
    <p:extLst>
      <p:ext uri="{BB962C8B-B14F-4D97-AF65-F5344CB8AC3E}">
        <p14:creationId xmlns:p14="http://schemas.microsoft.com/office/powerpoint/2010/main" val="28359755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defTabSz="914400">
              <a:lnSpc>
                <a:spcPct val="90000"/>
              </a:lnSpc>
              <a:spcBef>
                <a:spcPts val="500"/>
              </a:spcBef>
              <a:buNone/>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Century Schoolbook" panose="02040604050505020304" pitchFamily="18" charset="0"/>
              <a:cs typeface="Myriad Pro"/>
            </a:endParaRPr>
          </a:p>
        </p:txBody>
      </p:sp>
      <p:sp>
        <p:nvSpPr>
          <p:cNvPr id="2" name="Rectangle 1"/>
          <p:cNvSpPr/>
          <p:nvPr/>
        </p:nvSpPr>
        <p:spPr>
          <a:xfrm>
            <a:off x="838489" y="877455"/>
            <a:ext cx="7548130" cy="5509200"/>
          </a:xfrm>
          <a:prstGeom prst="rect">
            <a:avLst/>
          </a:prstGeom>
        </p:spPr>
        <p:txBody>
          <a:bodyPr wrap="square">
            <a:spAutoFit/>
          </a:bodyPr>
          <a:lstStyle/>
          <a:p>
            <a:pPr algn="ctr">
              <a:buFont typeface="Wingdings" pitchFamily="2" charset="2"/>
              <a:buNone/>
              <a:defRPr/>
            </a:pPr>
            <a:r>
              <a:rPr lang="en-US" sz="2800" b="1" dirty="0">
                <a:latin typeface="Century Schoolbook" panose="02040604050505020304" pitchFamily="18" charset="0"/>
                <a:cs typeface="Calibri" pitchFamily="34" charset="0"/>
              </a:rPr>
              <a:t>Comments or Questions?</a:t>
            </a:r>
          </a:p>
          <a:p>
            <a:pPr>
              <a:buFont typeface="Wingdings" pitchFamily="2" charset="2"/>
              <a:buNone/>
              <a:defRPr/>
            </a:pPr>
            <a:endParaRPr lang="en-US" b="1" dirty="0">
              <a:latin typeface="Century Schoolbook" panose="02040604050505020304" pitchFamily="18" charset="0"/>
              <a:cs typeface="Calibri" pitchFamily="34" charset="0"/>
            </a:endParaRPr>
          </a:p>
          <a:p>
            <a:pPr>
              <a:buFont typeface="Wingdings" pitchFamily="2" charset="2"/>
              <a:buNone/>
              <a:defRPr/>
            </a:pPr>
            <a:endParaRPr lang="en-US" b="1" dirty="0">
              <a:latin typeface="Century Schoolbook" panose="02040604050505020304" pitchFamily="18" charset="0"/>
              <a:cs typeface="Calibri" pitchFamily="34" charset="0"/>
            </a:endParaRPr>
          </a:p>
          <a:p>
            <a:pPr>
              <a:buFont typeface="Wingdings" pitchFamily="2" charset="2"/>
              <a:buNone/>
              <a:defRPr/>
            </a:pPr>
            <a:r>
              <a:rPr lang="en-US" b="1" dirty="0">
                <a:latin typeface="Century Schoolbook" panose="02040604050505020304" pitchFamily="18" charset="0"/>
                <a:cs typeface="Calibri" pitchFamily="34" charset="0"/>
              </a:rPr>
              <a:t>Contact:</a:t>
            </a:r>
          </a:p>
          <a:p>
            <a:pPr>
              <a:buFont typeface="Wingdings" pitchFamily="2" charset="2"/>
              <a:buNone/>
              <a:defRPr/>
            </a:pPr>
            <a:endParaRPr lang="en-US" b="1" dirty="0">
              <a:latin typeface="Century Schoolbook" panose="02040604050505020304" pitchFamily="18" charset="0"/>
              <a:cs typeface="Calibri" pitchFamily="34" charset="0"/>
            </a:endParaRPr>
          </a:p>
          <a:p>
            <a:pPr>
              <a:buFont typeface="Wingdings" pitchFamily="2" charset="2"/>
              <a:buNone/>
              <a:defRPr/>
            </a:pPr>
            <a:r>
              <a:rPr lang="en-US" b="1" dirty="0">
                <a:latin typeface="Century Schoolbook" panose="02040604050505020304" pitchFamily="18" charset="0"/>
                <a:cs typeface="Calibri" pitchFamily="34" charset="0"/>
              </a:rPr>
              <a:t>Terresa M. Bakner, Esq. (</a:t>
            </a:r>
            <a:r>
              <a:rPr lang="en-US" b="1" dirty="0">
                <a:latin typeface="Century Schoolbook" panose="02040604050505020304" pitchFamily="18" charset="0"/>
                <a:cs typeface="Calibri" pitchFamily="34" charset="0"/>
                <a:hlinkClick r:id="rId4"/>
              </a:rPr>
              <a:t>tbakner@woh.com</a:t>
            </a:r>
            <a:r>
              <a:rPr lang="en-US" b="1" dirty="0">
                <a:latin typeface="Century Schoolbook" panose="02040604050505020304" pitchFamily="18" charset="0"/>
                <a:cs typeface="Calibri" pitchFamily="34" charset="0"/>
              </a:rPr>
              <a:t>) </a:t>
            </a:r>
          </a:p>
          <a:p>
            <a:pPr>
              <a:buFont typeface="Wingdings" pitchFamily="2" charset="2"/>
              <a:buNone/>
              <a:defRPr/>
            </a:pPr>
            <a:endParaRPr lang="en-US" sz="800" b="1" dirty="0">
              <a:latin typeface="Century Schoolbook" panose="02040604050505020304" pitchFamily="18" charset="0"/>
              <a:cs typeface="Calibri" pitchFamily="34" charset="0"/>
            </a:endParaRPr>
          </a:p>
          <a:p>
            <a:pPr algn="ctr">
              <a:spcBef>
                <a:spcPts val="0"/>
              </a:spcBef>
              <a:buFont typeface="Wingdings" pitchFamily="2" charset="2"/>
              <a:buNone/>
              <a:defRPr/>
            </a:pPr>
            <a:r>
              <a:rPr lang="en-US" b="1" kern="100" dirty="0">
                <a:latin typeface="Century Schoolbook" panose="02040604050505020304" pitchFamily="18" charset="0"/>
                <a:cs typeface="Calibri" pitchFamily="34" charset="0"/>
              </a:rPr>
              <a:t>Whiteman Osterman &amp; Hanna LLP</a:t>
            </a:r>
          </a:p>
          <a:p>
            <a:pPr algn="ctr">
              <a:spcBef>
                <a:spcPts val="0"/>
              </a:spcBef>
              <a:buFont typeface="Wingdings" pitchFamily="2" charset="2"/>
              <a:buNone/>
              <a:defRPr/>
            </a:pPr>
            <a:r>
              <a:rPr lang="en-US" b="1" kern="100" dirty="0">
                <a:latin typeface="Century Schoolbook" panose="02040604050505020304" pitchFamily="18" charset="0"/>
                <a:cs typeface="Calibri" pitchFamily="34" charset="0"/>
              </a:rPr>
              <a:t>One Commerce Plaza, Suite 1900</a:t>
            </a:r>
          </a:p>
          <a:p>
            <a:pPr algn="ctr">
              <a:spcBef>
                <a:spcPts val="0"/>
              </a:spcBef>
              <a:buFont typeface="Wingdings" pitchFamily="2" charset="2"/>
              <a:buNone/>
              <a:defRPr/>
            </a:pPr>
            <a:r>
              <a:rPr lang="en-US" b="1" kern="100" dirty="0">
                <a:latin typeface="Century Schoolbook" panose="02040604050505020304" pitchFamily="18" charset="0"/>
                <a:cs typeface="Calibri" pitchFamily="34" charset="0"/>
              </a:rPr>
              <a:t>Albany, N.Y. 12260</a:t>
            </a:r>
          </a:p>
          <a:p>
            <a:pPr algn="ctr">
              <a:spcBef>
                <a:spcPts val="0"/>
              </a:spcBef>
              <a:buFont typeface="Wingdings" pitchFamily="2" charset="2"/>
              <a:buNone/>
              <a:defRPr/>
            </a:pPr>
            <a:r>
              <a:rPr lang="en-US" b="1" kern="100" dirty="0">
                <a:latin typeface="Century Schoolbook" panose="02040604050505020304" pitchFamily="18" charset="0"/>
                <a:cs typeface="Calibri" pitchFamily="34" charset="0"/>
              </a:rPr>
              <a:t>518-487-7600</a:t>
            </a:r>
          </a:p>
          <a:p>
            <a:pPr algn="ctr">
              <a:spcBef>
                <a:spcPts val="0"/>
              </a:spcBef>
              <a:buFont typeface="Wingdings" pitchFamily="2" charset="2"/>
              <a:buNone/>
              <a:defRPr/>
            </a:pPr>
            <a:r>
              <a:rPr lang="en-US" b="1" kern="100" dirty="0">
                <a:latin typeface="Century Schoolbook" panose="02040604050505020304" pitchFamily="18" charset="0"/>
                <a:cs typeface="Calibri" pitchFamily="34" charset="0"/>
                <a:hlinkClick r:id="rId5"/>
              </a:rPr>
              <a:t>www.woh.com</a:t>
            </a:r>
            <a:endParaRPr lang="en-US" b="1" kern="100" dirty="0">
              <a:latin typeface="Century Schoolbook" panose="02040604050505020304" pitchFamily="18" charset="0"/>
              <a:cs typeface="Calibri" pitchFamily="34" charset="0"/>
            </a:endParaRPr>
          </a:p>
          <a:p>
            <a:pPr>
              <a:buFont typeface="Wingdings" pitchFamily="2" charset="2"/>
              <a:buNone/>
              <a:defRPr/>
            </a:pPr>
            <a:endParaRPr lang="en-US" dirty="0"/>
          </a:p>
          <a:p>
            <a:pPr>
              <a:buFont typeface="Wingdings" pitchFamily="2" charset="2"/>
              <a:buNone/>
              <a:defRPr/>
            </a:pPr>
            <a:endParaRPr lang="en-US" dirty="0"/>
          </a:p>
          <a:p>
            <a:pPr>
              <a:defRPr/>
            </a:pPr>
            <a:r>
              <a:rPr lang="en-US" altLang="en-US" sz="1400" dirty="0">
                <a:solidFill>
                  <a:srgbClr val="515151"/>
                </a:solidFill>
                <a:latin typeface="Century Schoolbook" panose="02040604050505020304" pitchFamily="18" charset="0"/>
              </a:rPr>
              <a:t>DISCLAIMER: This is an outline of issues and potential issues and is not intended as legal advice; this presentation is no substitute for legal advice and analysis from experienced counsel for your municipality.</a:t>
            </a:r>
          </a:p>
          <a:p>
            <a:pPr>
              <a:buFont typeface="Wingdings" pitchFamily="2" charset="2"/>
              <a:buNone/>
              <a:defRPr/>
            </a:pPr>
            <a:endParaRPr lang="en-US" dirty="0"/>
          </a:p>
          <a:p>
            <a:pPr>
              <a:buFont typeface="Wingdings" pitchFamily="2" charset="2"/>
              <a:buNone/>
              <a:defRPr/>
            </a:pPr>
            <a:endParaRPr lang="en-US" dirty="0"/>
          </a:p>
          <a:p>
            <a:pPr algn="ctr">
              <a:buFont typeface="Wingdings" pitchFamily="2" charset="2"/>
              <a:buNone/>
              <a:defRPr/>
            </a:pPr>
            <a:r>
              <a:rPr lang="en-US" sz="1100" dirty="0">
                <a:latin typeface="Century Schoolbook" panose="02040604050505020304" pitchFamily="18" charset="0"/>
              </a:rPr>
              <a:t>Copyright ©2017  Whiteman Osterman &amp; Hanna LLP</a:t>
            </a:r>
          </a:p>
          <a:p>
            <a:pPr algn="ctr">
              <a:buFont typeface="Wingdings" pitchFamily="2" charset="2"/>
              <a:buNone/>
              <a:defRPr/>
            </a:pPr>
            <a:r>
              <a:rPr lang="en-US" sz="1100" dirty="0">
                <a:latin typeface="Century Schoolbook" panose="02040604050505020304" pitchFamily="18" charset="0"/>
              </a:rPr>
              <a:t>All rights reserved.</a:t>
            </a:r>
          </a:p>
        </p:txBody>
      </p:sp>
    </p:spTree>
    <p:extLst>
      <p:ext uri="{BB962C8B-B14F-4D97-AF65-F5344CB8AC3E}">
        <p14:creationId xmlns:p14="http://schemas.microsoft.com/office/powerpoint/2010/main" val="726404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H_PPT_GENERAL CONTENT 2A.jpg" descr="/Users/jeanie/Desktop/PROJECTS/WOH/WOH_PPT_GENERAL CONTENT 2A.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9669"/>
            <a:ext cx="9144000" cy="6858000"/>
          </a:xfrm>
          <a:prstGeom prst="rect">
            <a:avLst/>
          </a:prstGeom>
        </p:spPr>
      </p:pic>
      <p:sp>
        <p:nvSpPr>
          <p:cNvPr id="8" name="Content Placeholder 3"/>
          <p:cNvSpPr txBox="1">
            <a:spLocks/>
          </p:cNvSpPr>
          <p:nvPr/>
        </p:nvSpPr>
        <p:spPr>
          <a:xfrm>
            <a:off x="838488" y="805985"/>
            <a:ext cx="7548130" cy="5410088"/>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800" u="sng" dirty="0">
                <a:latin typeface="Century Schoolbook" panose="02040604050505020304" pitchFamily="18" charset="0"/>
              </a:rPr>
              <a:t>Friends of P.S., Inc. v Jewish Home Lifecare</a:t>
            </a:r>
            <a:r>
              <a:rPr lang="en-US" sz="3800" dirty="0">
                <a:latin typeface="Century Schoolbook" panose="02040604050505020304" pitchFamily="18" charset="0"/>
              </a:rPr>
              <a:t>, </a:t>
            </a:r>
            <a:br>
              <a:rPr lang="en-US" sz="3800" dirty="0">
                <a:latin typeface="Century Schoolbook" panose="02040604050505020304" pitchFamily="18" charset="0"/>
              </a:rPr>
            </a:br>
            <a:r>
              <a:rPr lang="en-US" sz="3800" dirty="0">
                <a:latin typeface="Century Schoolbook" panose="02040604050505020304" pitchFamily="18" charset="0"/>
              </a:rPr>
              <a:t>146 AD3d 576 (1st Dept 2017)</a:t>
            </a:r>
            <a:endParaRPr lang="en-US" sz="3800" dirty="0">
              <a:solidFill>
                <a:schemeClr val="tx1">
                  <a:lumMod val="65000"/>
                  <a:lumOff val="35000"/>
                </a:schemeClr>
              </a:solidFill>
              <a:latin typeface="Century Schoolbook" panose="02040604050505020304" pitchFamily="18" charset="0"/>
            </a:endParaRPr>
          </a:p>
          <a:p>
            <a:pPr marL="0" indent="0">
              <a:buNone/>
            </a:pPr>
            <a:endParaRPr lang="en-US" sz="1200" dirty="0">
              <a:solidFill>
                <a:schemeClr val="tx1">
                  <a:lumMod val="65000"/>
                  <a:lumOff val="35000"/>
                </a:schemeClr>
              </a:solidFill>
              <a:latin typeface="Century Schoolbook" panose="02040604050505020304" pitchFamily="18" charset="0"/>
              <a:cs typeface="Myriad Pro"/>
            </a:endParaRPr>
          </a:p>
          <a:p>
            <a:pPr marL="228600" lvl="0" indent="-228600" defTabSz="914400">
              <a:lnSpc>
                <a:spcPct val="90000"/>
              </a:lnSpc>
              <a:spcBef>
                <a:spcPts val="1000"/>
              </a:spcBef>
              <a:buFont typeface="Arial" panose="020B0604020202020204" pitchFamily="34" charset="0"/>
              <a:buChar char="•"/>
            </a:pPr>
            <a:r>
              <a:rPr lang="en-US" sz="2800" u="sng" dirty="0">
                <a:solidFill>
                  <a:prstClr val="black"/>
                </a:solidFill>
                <a:latin typeface="Century Schoolbook" panose="02040604050505020304" pitchFamily="18" charset="0"/>
              </a:rPr>
              <a:t>Issue </a:t>
            </a:r>
          </a:p>
          <a:p>
            <a:pPr marL="685800" lvl="1" defTabSz="914400">
              <a:lnSpc>
                <a:spcPct val="90000"/>
              </a:lnSpc>
              <a:spcBef>
                <a:spcPts val="1000"/>
              </a:spcBef>
            </a:pPr>
            <a:r>
              <a:rPr lang="en-US" sz="2600" dirty="0">
                <a:solidFill>
                  <a:prstClr val="black"/>
                </a:solidFill>
                <a:latin typeface="Century Schoolbook" panose="02040604050505020304" pitchFamily="18" charset="0"/>
              </a:rPr>
              <a:t>Did DOH take an appropriate “hard look” at the environmental impacts of a nursing home facility in Manhattan?</a:t>
            </a:r>
          </a:p>
          <a:p>
            <a:pPr marL="685800" lvl="1" defTabSz="914400">
              <a:lnSpc>
                <a:spcPct val="90000"/>
              </a:lnSpc>
              <a:spcBef>
                <a:spcPts val="1000"/>
              </a:spcBef>
            </a:pPr>
            <a:endParaRPr lang="en-US" sz="2000" dirty="0">
              <a:solidFill>
                <a:prstClr val="black"/>
              </a:solidFill>
              <a:latin typeface="Century Schoolbook" panose="02040604050505020304" pitchFamily="18" charset="0"/>
            </a:endParaRPr>
          </a:p>
          <a:p>
            <a:pPr marL="228600" lvl="0" indent="-228600" defTabSz="914400">
              <a:lnSpc>
                <a:spcPct val="90000"/>
              </a:lnSpc>
              <a:spcBef>
                <a:spcPts val="1000"/>
              </a:spcBef>
              <a:buFont typeface="Arial" panose="020B0604020202020204" pitchFamily="34" charset="0"/>
              <a:buChar char="•"/>
            </a:pPr>
            <a:r>
              <a:rPr lang="en-US" sz="2800" u="sng" dirty="0">
                <a:solidFill>
                  <a:prstClr val="black"/>
                </a:solidFill>
                <a:latin typeface="Century Schoolbook" panose="02040604050505020304" pitchFamily="18" charset="0"/>
              </a:rPr>
              <a:t>Facts</a:t>
            </a:r>
          </a:p>
          <a:p>
            <a:pPr marL="685800" lvl="1" indent="-228600" defTabSz="914400">
              <a:lnSpc>
                <a:spcPct val="90000"/>
              </a:lnSpc>
              <a:spcBef>
                <a:spcPts val="500"/>
              </a:spcBef>
              <a:buFont typeface="Calibri" panose="020F0502020204030204" pitchFamily="34" charset="0"/>
              <a:buChar char="–"/>
            </a:pPr>
            <a:r>
              <a:rPr lang="en-US" sz="2600" dirty="0">
                <a:solidFill>
                  <a:prstClr val="black"/>
                </a:solidFill>
                <a:latin typeface="Century Schoolbook" panose="02040604050505020304" pitchFamily="18" charset="0"/>
              </a:rPr>
              <a:t>Petitioner filed an application to construct a 20-story nursing home facility.</a:t>
            </a:r>
          </a:p>
          <a:p>
            <a:pPr marL="685800" lvl="1" indent="-228600" defTabSz="914400">
              <a:lnSpc>
                <a:spcPct val="90000"/>
              </a:lnSpc>
              <a:spcBef>
                <a:spcPts val="500"/>
              </a:spcBef>
              <a:buFont typeface="Calibri" panose="020F0502020204030204" pitchFamily="34" charset="0"/>
              <a:buChar char="–"/>
            </a:pPr>
            <a:r>
              <a:rPr lang="en-US" sz="2600" dirty="0">
                <a:solidFill>
                  <a:prstClr val="black"/>
                </a:solidFill>
                <a:latin typeface="Century Schoolbook" panose="02040604050505020304" pitchFamily="18" charset="0"/>
              </a:rPr>
              <a:t>The New York Department of Health (“DOH”) prepared a FEIS considering issues of noise mitigation and off-site migration of lead-bearing dust associated with the proposed project.</a:t>
            </a:r>
          </a:p>
          <a:p>
            <a:pPr marL="685800" lvl="1" indent="-228600" defTabSz="914400">
              <a:lnSpc>
                <a:spcPct val="90000"/>
              </a:lnSpc>
              <a:spcBef>
                <a:spcPts val="500"/>
              </a:spcBef>
              <a:buFont typeface="Calibri" panose="020F0502020204030204" pitchFamily="34" charset="0"/>
              <a:buChar char="–"/>
            </a:pPr>
            <a:r>
              <a:rPr lang="en-US" sz="2600" dirty="0">
                <a:solidFill>
                  <a:prstClr val="black"/>
                </a:solidFill>
                <a:latin typeface="Century Schoolbook" panose="02040604050505020304" pitchFamily="18" charset="0"/>
              </a:rPr>
              <a:t>DOH considered arguments that window air conditioning units should be replaced by a central air system for noise reduction, and provided a rough cost estimate for such work.</a:t>
            </a:r>
          </a:p>
          <a:p>
            <a:pPr marL="685800" lvl="1" indent="-228600" defTabSz="914400">
              <a:lnSpc>
                <a:spcPct val="90000"/>
              </a:lnSpc>
              <a:spcBef>
                <a:spcPts val="500"/>
              </a:spcBef>
              <a:buFont typeface="Calibri" panose="020F0502020204030204" pitchFamily="34" charset="0"/>
              <a:buChar char="–"/>
            </a:pPr>
            <a:r>
              <a:rPr lang="en-US" sz="2600" dirty="0">
                <a:solidFill>
                  <a:prstClr val="black"/>
                </a:solidFill>
                <a:latin typeface="Century Schoolbook" panose="02040604050505020304" pitchFamily="18" charset="0"/>
              </a:rPr>
              <a:t>DOH also required installation of new acoustical windows as an alternative basis for noise reduction.</a:t>
            </a:r>
          </a:p>
          <a:p>
            <a:pPr marL="685800" lvl="1" indent="-228600" defTabSz="914400">
              <a:lnSpc>
                <a:spcPct val="90000"/>
              </a:lnSpc>
              <a:spcBef>
                <a:spcPts val="500"/>
              </a:spcBef>
              <a:buFont typeface="Calibri" panose="020F0502020204030204" pitchFamily="34" charset="0"/>
              <a:buChar char="–"/>
            </a:pPr>
            <a:r>
              <a:rPr lang="en-US" sz="2600" dirty="0">
                <a:solidFill>
                  <a:prstClr val="black"/>
                </a:solidFill>
                <a:latin typeface="Century Schoolbook" panose="02040604050505020304" pitchFamily="18" charset="0"/>
              </a:rPr>
              <a:t>DOH imposed protective measures to keep lead levels in soil samples surrounding the project below the threshold for child play areas set by the National Ambient Air Quality Standards.</a:t>
            </a:r>
          </a:p>
          <a:p>
            <a:pPr marL="685800" lvl="1" indent="-228600" defTabSz="914400">
              <a:lnSpc>
                <a:spcPct val="90000"/>
              </a:lnSpc>
              <a:spcBef>
                <a:spcPts val="500"/>
              </a:spcBef>
              <a:buFont typeface="Calibri" panose="020F0502020204030204" pitchFamily="34" charset="0"/>
              <a:buChar char="–"/>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Century Schoolbook" panose="02040604050505020304" pitchFamily="18" charset="0"/>
              <a:cs typeface="Myriad Pro"/>
            </a:endParaRPr>
          </a:p>
          <a:p>
            <a:pPr marL="0" indent="0">
              <a:buFont typeface="Arial"/>
              <a:buNone/>
            </a:pPr>
            <a:endParaRPr lang="en-US" sz="18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1285430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425</TotalTime>
  <Words>6065</Words>
  <Application>Microsoft Office PowerPoint</Application>
  <PresentationFormat>On-screen Show (4:3)</PresentationFormat>
  <Paragraphs>783</Paragraphs>
  <Slides>80</Slides>
  <Notes>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Case Law Update 2018 Planning and Zoning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Spiral Design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Jeanie Guity</dc:creator>
  <cp:lastModifiedBy>Kristine</cp:lastModifiedBy>
  <cp:revision>49</cp:revision>
  <cp:lastPrinted>2018-04-20T19:36:54Z</cp:lastPrinted>
  <dcterms:created xsi:type="dcterms:W3CDTF">2017-04-19T16:05:05Z</dcterms:created>
  <dcterms:modified xsi:type="dcterms:W3CDTF">2018-04-26T13:58:38Z</dcterms:modified>
</cp:coreProperties>
</file>